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68100" autoAdjust="0"/>
  </p:normalViewPr>
  <p:slideViewPr>
    <p:cSldViewPr snapToGrid="0">
      <p:cViewPr varScale="1">
        <p:scale>
          <a:sx n="97" d="100"/>
          <a:sy n="97" d="100"/>
        </p:scale>
        <p:origin x="1008"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87bef9c0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87bef9c0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87bef9c0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87bef9c0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900cab28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900cab28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900cab28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900cab28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900cab28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900cab28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900cab28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900cab28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900cab283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900cab28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900cab28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900cab28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900cab28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900cab283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900cab28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900cab28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83e7eec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83e7eec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900cab283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8900cab283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900cab283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900cab28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900cab28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900cab28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8936250d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8936250d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936250d7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936250d7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936250d77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936250d7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8936250d77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8936250d7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8936250d7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8936250d7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8936250d77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8936250d7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936250d77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936250d7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83e7eec4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83e7eec4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0b878a39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0b878a3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0b878a39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0b878a39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87bef9c0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87bef9c0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86d293b99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86d293b99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86d293b9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86d293b9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87bef9c0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87bef9c0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3000">
        <p:fade thruBlk="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rot="-139">
            <a:off x="1413800" y="363549"/>
            <a:ext cx="7418400" cy="1831200"/>
          </a:xfrm>
          <a:prstGeom prst="rect">
            <a:avLst/>
          </a:prstGeom>
          <a:ln>
            <a:noFill/>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GB" b="1" i="1">
                <a:solidFill>
                  <a:srgbClr val="D9EAD3"/>
                </a:solidFill>
                <a:latin typeface="Times New Roman"/>
                <a:ea typeface="Times New Roman"/>
                <a:cs typeface="Times New Roman"/>
                <a:sym typeface="Times New Roman"/>
              </a:rPr>
              <a:t>Trade school, Belgrade</a:t>
            </a:r>
            <a:endParaRPr b="1" i="1">
              <a:solidFill>
                <a:srgbClr val="D9EAD3"/>
              </a:solidFill>
              <a:latin typeface="Times New Roman"/>
              <a:ea typeface="Times New Roman"/>
              <a:cs typeface="Times New Roman"/>
              <a:sym typeface="Times New Roman"/>
            </a:endParaRPr>
          </a:p>
          <a:p>
            <a:pPr marL="0" lvl="0" indent="0" algn="ctr" rtl="0">
              <a:spcBef>
                <a:spcPts val="0"/>
              </a:spcBef>
              <a:spcAft>
                <a:spcPts val="0"/>
              </a:spcAft>
              <a:buNone/>
            </a:pPr>
            <a:endParaRPr b="1" i="1">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2194900"/>
            <a:ext cx="8520600" cy="713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i="1">
                <a:solidFill>
                  <a:srgbClr val="EFEFEF"/>
                </a:solidFill>
                <a:latin typeface="Times New Roman"/>
                <a:ea typeface="Times New Roman"/>
                <a:cs typeface="Times New Roman"/>
                <a:sym typeface="Times New Roman"/>
              </a:rPr>
              <a:t>Trgovačka škola, Beograd</a:t>
            </a:r>
            <a:endParaRPr i="1">
              <a:solidFill>
                <a:srgbClr val="EFEFEF"/>
              </a:solidFill>
              <a:latin typeface="Times New Roman"/>
              <a:ea typeface="Times New Roman"/>
              <a:cs typeface="Times New Roman"/>
              <a:sym typeface="Times New Roman"/>
            </a:endParaRPr>
          </a:p>
        </p:txBody>
      </p:sp>
      <p:pic>
        <p:nvPicPr>
          <p:cNvPr id="3" name="TqqUV4Vq4pwR45Rk_159376744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67200" y="2266950"/>
            <a:ext cx="609600" cy="609600"/>
          </a:xfrm>
          <a:prstGeom prst="rect">
            <a:avLst/>
          </a:prstGeom>
        </p:spPr>
      </p:pic>
    </p:spTree>
    <p:custDataLst>
      <p:tags r:id="rId1"/>
    </p:custDataLst>
  </p:cSld>
  <p:clrMapOvr>
    <a:masterClrMapping/>
  </p:clrMapOvr>
  <p:transition spd="slow" advClick="0" advTm="10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Кратка историја школе - Short Timeline of the School</a:t>
            </a:r>
            <a:endParaRPr sz="2600">
              <a:latin typeface="Times New Roman"/>
              <a:ea typeface="Times New Roman"/>
              <a:cs typeface="Times New Roman"/>
              <a:sym typeface="Times New Roman"/>
            </a:endParaRPr>
          </a:p>
        </p:txBody>
      </p:sp>
      <p:sp>
        <p:nvSpPr>
          <p:cNvPr id="122" name="Google Shape;122;p22"/>
          <p:cNvSpPr txBox="1">
            <a:spLocks noGrp="1"/>
          </p:cNvSpPr>
          <p:nvPr>
            <p:ph type="body" idx="1"/>
          </p:nvPr>
        </p:nvSpPr>
        <p:spPr>
          <a:xfrm>
            <a:off x="311700" y="1175650"/>
            <a:ext cx="8520600" cy="3644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900">
                <a:latin typeface="Times New Roman"/>
                <a:ea typeface="Times New Roman"/>
                <a:cs typeface="Times New Roman"/>
                <a:sym typeface="Times New Roman"/>
              </a:rPr>
              <a:t>Године 1865, указом Министарства, Трговачка школа је престала да постоји и претворена је у реалку трговачког смера. Међутим, то као да је угушило специјализовано проучавање трговачке струке. Гимназијалци се нису запошљавали у трговини, већ су одлазили даље на студије. Тај проблем се још више увећао када су 1873. избачени сви трговачки предмети. </a:t>
            </a:r>
            <a:endParaRPr sz="1900">
              <a:latin typeface="Times New Roman"/>
              <a:ea typeface="Times New Roman"/>
              <a:cs typeface="Times New Roman"/>
              <a:sym typeface="Times New Roman"/>
            </a:endParaRPr>
          </a:p>
          <a:p>
            <a:pPr marL="0" lvl="0" indent="0" algn="just" rtl="0">
              <a:spcBef>
                <a:spcPts val="1600"/>
              </a:spcBef>
              <a:spcAft>
                <a:spcPts val="1600"/>
              </a:spcAft>
              <a:buNone/>
            </a:pPr>
            <a:r>
              <a:rPr lang="en-GB" sz="1900">
                <a:latin typeface="Times New Roman"/>
                <a:ea typeface="Times New Roman"/>
                <a:cs typeface="Times New Roman"/>
                <a:sym typeface="Times New Roman"/>
              </a:rPr>
              <a:t>In 1865, by the act of the Ministry, Trade school seized to exist and it was made into real grammar school of the trade course. However, that seemed to suppress specialized studying of trade. Grammar school graduates didn’t get work at shops, but proceeded with their studies. The problem increased in 1873, when all trade subjects were ejected from the curriculum. </a:t>
            </a:r>
            <a:endParaRPr sz="1900">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Кратка историја школе - Short Timeline of the School</a:t>
            </a:r>
            <a:endParaRPr sz="3000">
              <a:latin typeface="Times New Roman"/>
              <a:ea typeface="Times New Roman"/>
              <a:cs typeface="Times New Roman"/>
              <a:sym typeface="Times New Roman"/>
            </a:endParaRPr>
          </a:p>
        </p:txBody>
      </p:sp>
      <p:sp>
        <p:nvSpPr>
          <p:cNvPr id="128" name="Google Shape;128;p23"/>
          <p:cNvSpPr txBox="1">
            <a:spLocks noGrp="1"/>
          </p:cNvSpPr>
          <p:nvPr>
            <p:ph type="body" idx="1"/>
          </p:nvPr>
        </p:nvSpPr>
        <p:spPr>
          <a:xfrm>
            <a:off x="311700" y="1157950"/>
            <a:ext cx="8520600" cy="3635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900">
                <a:latin typeface="Times New Roman"/>
                <a:ea typeface="Times New Roman"/>
                <a:cs typeface="Times New Roman"/>
                <a:sym typeface="Times New Roman"/>
              </a:rPr>
              <a:t>Историја Трговачке школе у Србији наставља се 1881. године  оснивањем приватне Кнежевско - српске железничке и трговачке школе. И њу је основао странац - Чех, Фрањо (Радован) Вишек. Две године касније, издваја се трговачка школа под називом Вишекова трговачка школа и брзо се наметнула као једина образовна установа те врсте.</a:t>
            </a:r>
            <a:endParaRPr sz="1900">
              <a:latin typeface="Times New Roman"/>
              <a:ea typeface="Times New Roman"/>
              <a:cs typeface="Times New Roman"/>
              <a:sym typeface="Times New Roman"/>
            </a:endParaRPr>
          </a:p>
          <a:p>
            <a:pPr marL="0" lvl="0" indent="0" algn="just" rtl="0">
              <a:spcBef>
                <a:spcPts val="1600"/>
              </a:spcBef>
              <a:spcAft>
                <a:spcPts val="1600"/>
              </a:spcAft>
              <a:buNone/>
            </a:pPr>
            <a:r>
              <a:rPr lang="en-GB" sz="1900">
                <a:latin typeface="Times New Roman"/>
                <a:ea typeface="Times New Roman"/>
                <a:cs typeface="Times New Roman"/>
                <a:sym typeface="Times New Roman"/>
              </a:rPr>
              <a:t>The history of Trade school in Serbia proceeds in 1881 by founding of private Princely - Serbian Railway and Trade School. It was also founded by the foreigner - Czech, Franjo (Radovan) Vishek. Two years later, Trade school was separated under the name of Vishek’s Trade school and it quickly imposed itself as the only educational institution of a kind.</a:t>
            </a:r>
            <a:endParaRPr sz="1900">
              <a:latin typeface="Times New Roman"/>
              <a:ea typeface="Times New Roman"/>
              <a:cs typeface="Times New Roman"/>
              <a:sym typeface="Times New Roman"/>
            </a:endParaRPr>
          </a:p>
        </p:txBody>
      </p:sp>
    </p:spTree>
  </p:cSld>
  <p:clrMapOvr>
    <a:masterClrMapping/>
  </p:clrMapOvr>
  <p:transition spd="slow" advTm="7000">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600">
                <a:latin typeface="Times New Roman"/>
                <a:ea typeface="Times New Roman"/>
                <a:cs typeface="Times New Roman"/>
                <a:sym typeface="Times New Roman"/>
              </a:rPr>
              <a:t>Кратка историја школе - Short Timeline of the School</a:t>
            </a:r>
            <a:endParaRPr sz="3000">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134" name="Google Shape;134;p24"/>
          <p:cNvSpPr txBox="1">
            <a:spLocks noGrp="1"/>
          </p:cNvSpPr>
          <p:nvPr>
            <p:ph type="body" idx="1"/>
          </p:nvPr>
        </p:nvSpPr>
        <p:spPr>
          <a:xfrm>
            <a:off x="311700" y="1152475"/>
            <a:ext cx="8520600" cy="3641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700">
                <a:latin typeface="Times New Roman"/>
                <a:ea typeface="Times New Roman"/>
                <a:cs typeface="Times New Roman"/>
                <a:sym typeface="Times New Roman"/>
              </a:rPr>
              <a:t>Године 1892, школа постаје Државна трговачка школа, а Вишек, који је својевољно променио име у Радован, остаје директор до своје смрти 1896. године. Зграда  Државне трговачке школе налазила преко пута данашње Скупштине Србије, на почетку Булевара краља Александра. Школа је имала модерне програме по узору на трговачке школе у Аустроугарској. Овај период може да се сматра њеним златним добом.</a:t>
            </a:r>
            <a:endParaRPr sz="1700">
              <a:latin typeface="Times New Roman"/>
              <a:ea typeface="Times New Roman"/>
              <a:cs typeface="Times New Roman"/>
              <a:sym typeface="Times New Roman"/>
            </a:endParaRPr>
          </a:p>
          <a:p>
            <a:pPr marL="0" lvl="0" indent="0" algn="just" rtl="0">
              <a:spcBef>
                <a:spcPts val="1600"/>
              </a:spcBef>
              <a:spcAft>
                <a:spcPts val="1600"/>
              </a:spcAft>
              <a:buNone/>
            </a:pPr>
            <a:r>
              <a:rPr lang="en-GB" sz="1700">
                <a:latin typeface="Times New Roman"/>
                <a:ea typeface="Times New Roman"/>
                <a:cs typeface="Times New Roman"/>
                <a:sym typeface="Times New Roman"/>
              </a:rPr>
              <a:t>In 1892 the school becomes State Trade School and Visek, who changed his name into Radovan by his own design, remains the headmaster until his death in 1896. The school building was located across the street to today’s Parliament of Serbia, at the beginning of the Aleksandar Karadjordjevic Boulevard. The school had modern programmes modelled according to Austro-Hungarian trade schools. This period can be considered the Golden Age of the Trade School. </a:t>
            </a:r>
            <a:endParaRPr sz="1700">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600">
                <a:latin typeface="Times New Roman"/>
                <a:ea typeface="Times New Roman"/>
                <a:cs typeface="Times New Roman"/>
                <a:sym typeface="Times New Roman"/>
              </a:rPr>
              <a:t>Кратка историја школе - Short Timeline of the School</a:t>
            </a:r>
            <a:endParaRPr sz="3000">
              <a:latin typeface="Times New Roman"/>
              <a:ea typeface="Times New Roman"/>
              <a:cs typeface="Times New Roman"/>
              <a:sym typeface="Times New Roman"/>
            </a:endParaRPr>
          </a:p>
          <a:p>
            <a:pPr marL="0" lvl="0" indent="0" algn="l" rtl="0">
              <a:spcBef>
                <a:spcPts val="0"/>
              </a:spcBef>
              <a:spcAft>
                <a:spcPts val="0"/>
              </a:spcAft>
              <a:buNone/>
            </a:pPr>
            <a:endParaRPr sz="1600"/>
          </a:p>
        </p:txBody>
      </p:sp>
      <p:sp>
        <p:nvSpPr>
          <p:cNvPr id="140" name="Google Shape;140;p25"/>
          <p:cNvSpPr txBox="1">
            <a:spLocks noGrp="1"/>
          </p:cNvSpPr>
          <p:nvPr>
            <p:ph type="body" idx="1"/>
          </p:nvPr>
        </p:nvSpPr>
        <p:spPr>
          <a:xfrm>
            <a:off x="311700" y="1017725"/>
            <a:ext cx="8520600" cy="35511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a:latin typeface="Times New Roman"/>
                <a:ea typeface="Times New Roman"/>
                <a:cs typeface="Times New Roman"/>
                <a:sym typeface="Times New Roman"/>
              </a:rPr>
              <a:t>На самом почетку 20. века, уредбом краља Александра Обреновића, 14. јануара 1900. године, Државна трговачка академија добија назив Српска краљевска државна трговачка академија.  Ранг академије је био нешто виши од средње, а нижи од факултета. У школу су се уписивали и ученици изван граница Србије, а  сиромашни ученици су издржавани из фондова задужбина богатих београдских трговаца.</a:t>
            </a:r>
            <a:endParaRPr>
              <a:latin typeface="Times New Roman"/>
              <a:ea typeface="Times New Roman"/>
              <a:cs typeface="Times New Roman"/>
              <a:sym typeface="Times New Roman"/>
            </a:endParaRPr>
          </a:p>
          <a:p>
            <a:pPr marL="0" lvl="0" indent="0" algn="just" rtl="0">
              <a:spcBef>
                <a:spcPts val="1600"/>
              </a:spcBef>
              <a:spcAft>
                <a:spcPts val="1600"/>
              </a:spcAft>
              <a:buNone/>
            </a:pPr>
            <a:r>
              <a:rPr lang="en-GB">
                <a:latin typeface="Times New Roman"/>
                <a:ea typeface="Times New Roman"/>
                <a:cs typeface="Times New Roman"/>
                <a:sym typeface="Times New Roman"/>
              </a:rPr>
              <a:t>At the dawn of the 20</a:t>
            </a:r>
            <a:r>
              <a:rPr lang="en-GB" baseline="30000">
                <a:latin typeface="Times New Roman"/>
                <a:ea typeface="Times New Roman"/>
                <a:cs typeface="Times New Roman"/>
                <a:sym typeface="Times New Roman"/>
              </a:rPr>
              <a:t>th</a:t>
            </a:r>
            <a:r>
              <a:rPr lang="en-GB">
                <a:latin typeface="Times New Roman"/>
                <a:ea typeface="Times New Roman"/>
                <a:cs typeface="Times New Roman"/>
                <a:sym typeface="Times New Roman"/>
              </a:rPr>
              <a:t> century, on January 14</a:t>
            </a:r>
            <a:r>
              <a:rPr lang="en-GB" baseline="30000">
                <a:latin typeface="Times New Roman"/>
                <a:ea typeface="Times New Roman"/>
                <a:cs typeface="Times New Roman"/>
                <a:sym typeface="Times New Roman"/>
              </a:rPr>
              <a:t>th </a:t>
            </a:r>
            <a:r>
              <a:rPr lang="en-GB">
                <a:latin typeface="Times New Roman"/>
                <a:ea typeface="Times New Roman"/>
                <a:cs typeface="Times New Roman"/>
                <a:sym typeface="Times New Roman"/>
              </a:rPr>
              <a:t>1900, by the act of the king Aleksandar Obrenovic, State Trade Academy was renamed Serbian Royal State Trade Academy. The rank of academy was slightly higher than the grammar school, and lower than university. School was also enrolled by the students outside the borders of Serbia, and poor students were supported through the funds of foundations of rich Belgrade merchants.</a:t>
            </a:r>
            <a:endParaRPr>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Кратка историја школе - Short Timeline of the School</a:t>
            </a:r>
            <a:endParaRPr sz="3000">
              <a:latin typeface="Times New Roman"/>
              <a:ea typeface="Times New Roman"/>
              <a:cs typeface="Times New Roman"/>
              <a:sym typeface="Times New Roman"/>
            </a:endParaRPr>
          </a:p>
          <a:p>
            <a:pPr marL="0" lvl="0" indent="0" algn="l" rtl="0">
              <a:spcBef>
                <a:spcPts val="0"/>
              </a:spcBef>
              <a:spcAft>
                <a:spcPts val="0"/>
              </a:spcAft>
              <a:buNone/>
            </a:pPr>
            <a:endParaRPr sz="1600"/>
          </a:p>
        </p:txBody>
      </p:sp>
      <p:sp>
        <p:nvSpPr>
          <p:cNvPr id="146" name="Google Shape;146;p26"/>
          <p:cNvSpPr txBox="1">
            <a:spLocks noGrp="1"/>
          </p:cNvSpPr>
          <p:nvPr>
            <p:ph type="body" idx="1"/>
          </p:nvPr>
        </p:nvSpPr>
        <p:spPr>
          <a:xfrm>
            <a:off x="311700" y="1017725"/>
            <a:ext cx="8520600" cy="3870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700">
                <a:latin typeface="Times New Roman"/>
                <a:ea typeface="Times New Roman"/>
                <a:cs typeface="Times New Roman"/>
                <a:sym typeface="Times New Roman"/>
              </a:rPr>
              <a:t>Године 1910, први пут је уписано женско одељење са 32 ученице. Током четрнаест година постојања школе, матуру је положило преко 2000 питомаца. Трговачка академија је престала са радом избијањем Првог светског рата, у јуну 1914. Међутим, већ у априлу 1916. почело је школовање наших ђака у основним и вишим школама у Француској, а маја 1916. успостављена је Виша трговачка школа у Ексу. Тадашњи министар просвете био је Љуба Давидовић.</a:t>
            </a:r>
            <a:endParaRPr sz="1700">
              <a:latin typeface="Times New Roman"/>
              <a:ea typeface="Times New Roman"/>
              <a:cs typeface="Times New Roman"/>
              <a:sym typeface="Times New Roman"/>
            </a:endParaRPr>
          </a:p>
          <a:p>
            <a:pPr marL="0" lvl="0" indent="0" algn="just" rtl="0">
              <a:spcBef>
                <a:spcPts val="1600"/>
              </a:spcBef>
              <a:spcAft>
                <a:spcPts val="1600"/>
              </a:spcAft>
              <a:buNone/>
            </a:pPr>
            <a:r>
              <a:rPr lang="en-GB" sz="1700">
                <a:latin typeface="Times New Roman"/>
                <a:ea typeface="Times New Roman"/>
                <a:cs typeface="Times New Roman"/>
                <a:sym typeface="Times New Roman"/>
              </a:rPr>
              <a:t>In 1910, for the first time the school enrolled a female class consisting of 32 girl students. During the 14 years of existence, more than 2000 students graduated from the school. Trade Academy stopped working with the outbreak of the World War I, in June 1914. However, as early as  April 1916, schooling of our students started in French primary and high schools, and High Trade School was founded in May 1916 in </a:t>
            </a:r>
            <a:r>
              <a:rPr lang="en-GB" sz="1700">
                <a:solidFill>
                  <a:schemeClr val="dk1"/>
                </a:solidFill>
                <a:latin typeface="Times New Roman"/>
                <a:ea typeface="Times New Roman"/>
                <a:cs typeface="Times New Roman"/>
                <a:sym typeface="Times New Roman"/>
              </a:rPr>
              <a:t>Aix-en-Provence, France. Minister of Education of the time was Ljuba Davidovic.</a:t>
            </a:r>
            <a:endParaRPr sz="2300">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Кратка историја школе - Short Timeline of the School</a:t>
            </a:r>
            <a:endParaRPr sz="3000">
              <a:latin typeface="Times New Roman"/>
              <a:ea typeface="Times New Roman"/>
              <a:cs typeface="Times New Roman"/>
              <a:sym typeface="Times New Roman"/>
            </a:endParaRPr>
          </a:p>
          <a:p>
            <a:pPr marL="0" lvl="0" indent="0" algn="l" rtl="0">
              <a:spcBef>
                <a:spcPts val="0"/>
              </a:spcBef>
              <a:spcAft>
                <a:spcPts val="0"/>
              </a:spcAft>
              <a:buNone/>
            </a:pPr>
            <a:endParaRPr sz="1600"/>
          </a:p>
        </p:txBody>
      </p:sp>
      <p:sp>
        <p:nvSpPr>
          <p:cNvPr id="152" name="Google Shape;152;p27"/>
          <p:cNvSpPr txBox="1">
            <a:spLocks noGrp="1"/>
          </p:cNvSpPr>
          <p:nvPr>
            <p:ph type="body" idx="1"/>
          </p:nvPr>
        </p:nvSpPr>
        <p:spPr>
          <a:xfrm>
            <a:off x="311700" y="1017725"/>
            <a:ext cx="8520600" cy="3870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700">
              <a:latin typeface="Times New Roman"/>
              <a:ea typeface="Times New Roman"/>
              <a:cs typeface="Times New Roman"/>
              <a:sym typeface="Times New Roman"/>
            </a:endParaRPr>
          </a:p>
          <a:p>
            <a:pPr marL="0" lvl="0" indent="0" algn="just" rtl="0">
              <a:spcBef>
                <a:spcPts val="1600"/>
              </a:spcBef>
              <a:spcAft>
                <a:spcPts val="0"/>
              </a:spcAft>
              <a:buNone/>
            </a:pPr>
            <a:r>
              <a:rPr lang="en-GB" sz="1700">
                <a:latin typeface="Times New Roman"/>
                <a:ea typeface="Times New Roman"/>
                <a:cs typeface="Times New Roman"/>
                <a:sym typeface="Times New Roman"/>
              </a:rPr>
              <a:t>Постојало је тек нешто мало уџбеника, па је то надопуњено постојећим француским, а уз то су држани интензивни курсеви француског. Школа је престала да ради 16. марта 1919. године и пресељена је у ослобођену Србију. Па ипак, настава се углавном заснивала на живој речи наставника.</a:t>
            </a:r>
            <a:endParaRPr sz="1700">
              <a:latin typeface="Times New Roman"/>
              <a:ea typeface="Times New Roman"/>
              <a:cs typeface="Times New Roman"/>
              <a:sym typeface="Times New Roman"/>
            </a:endParaRPr>
          </a:p>
          <a:p>
            <a:pPr marL="0" lvl="0" indent="0" algn="just" rtl="0">
              <a:spcBef>
                <a:spcPts val="1600"/>
              </a:spcBef>
              <a:spcAft>
                <a:spcPts val="1600"/>
              </a:spcAft>
              <a:buNone/>
            </a:pPr>
            <a:r>
              <a:rPr lang="en-GB" sz="1700">
                <a:latin typeface="Times New Roman"/>
                <a:ea typeface="Times New Roman"/>
                <a:cs typeface="Times New Roman"/>
                <a:sym typeface="Times New Roman"/>
              </a:rPr>
              <a:t>There were few coursebooks, so it was compensated by the existing French coursebooks, together with the intensive course of the French language. The school stopped working on March 16</a:t>
            </a:r>
            <a:r>
              <a:rPr lang="en-GB" sz="1700" baseline="30000">
                <a:latin typeface="Times New Roman"/>
                <a:ea typeface="Times New Roman"/>
                <a:cs typeface="Times New Roman"/>
                <a:sym typeface="Times New Roman"/>
              </a:rPr>
              <a:t>th</a:t>
            </a:r>
            <a:r>
              <a:rPr lang="en-GB" sz="1700">
                <a:latin typeface="Times New Roman"/>
                <a:ea typeface="Times New Roman"/>
                <a:cs typeface="Times New Roman"/>
                <a:sym typeface="Times New Roman"/>
              </a:rPr>
              <a:t> 1919, and it was moved to liberated Serbia. The teaching was, nevertheless, mostly based on the live talking of the teachers’.</a:t>
            </a:r>
            <a:endParaRPr sz="2300">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Кратка историја школе</a:t>
            </a:r>
            <a:endParaRPr sz="3000">
              <a:latin typeface="Times New Roman"/>
              <a:ea typeface="Times New Roman"/>
              <a:cs typeface="Times New Roman"/>
              <a:sym typeface="Times New Roman"/>
            </a:endParaRPr>
          </a:p>
          <a:p>
            <a:pPr marL="0" lvl="0" indent="0" algn="l" rtl="0">
              <a:spcBef>
                <a:spcPts val="0"/>
              </a:spcBef>
              <a:spcAft>
                <a:spcPts val="0"/>
              </a:spcAft>
              <a:buNone/>
            </a:pPr>
            <a:endParaRPr sz="1600"/>
          </a:p>
        </p:txBody>
      </p:sp>
      <p:sp>
        <p:nvSpPr>
          <p:cNvPr id="158" name="Google Shape;158;p28"/>
          <p:cNvSpPr txBox="1">
            <a:spLocks noGrp="1"/>
          </p:cNvSpPr>
          <p:nvPr>
            <p:ph type="body" idx="1"/>
          </p:nvPr>
        </p:nvSpPr>
        <p:spPr>
          <a:xfrm>
            <a:off x="311700" y="1017725"/>
            <a:ext cx="8520600" cy="3870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700">
              <a:latin typeface="Times New Roman"/>
              <a:ea typeface="Times New Roman"/>
              <a:cs typeface="Times New Roman"/>
              <a:sym typeface="Times New Roman"/>
            </a:endParaRPr>
          </a:p>
          <a:p>
            <a:pPr marL="0" lvl="0" indent="0" algn="just" rtl="0">
              <a:spcBef>
                <a:spcPts val="1600"/>
              </a:spcBef>
              <a:spcAft>
                <a:spcPts val="0"/>
              </a:spcAft>
              <a:buNone/>
            </a:pPr>
            <a:r>
              <a:rPr lang="en-GB" sz="1700">
                <a:latin typeface="Times New Roman"/>
                <a:ea typeface="Times New Roman"/>
                <a:cs typeface="Times New Roman"/>
                <a:sym typeface="Times New Roman"/>
              </a:rPr>
              <a:t>После уједињења у Краљевину Срба, Хрвата и Словенаца, Српска краљевска трговачка академија преименована је у Државну трговачку академију и под тим именом је постојала до 1944. године. Почетне недаће су, као и увек, решаване ентузијазмом наставника и ученика. Школа је била четворогодишња, али су је у почетку завршавали гимназијалци који нису били положили матуру и одмах потом су почињали да раде. У четири разреда било је распоређено 20 предмета који су обезбеђивали стручну оспособлјеност и опште образовање. Наменски изграђена зграда Државне трговачке школе налази се у Цетињској улици  (зграда данашње Прве економске школе) и саграђена је 1929. године. Први директор Трговачке школе београдске трговачке омладине био је Миодраг П. Николић, оснивач значајних новина ,,Трговачки гласник” који је излазио до Другог светског рата.</a:t>
            </a:r>
            <a:endParaRPr sz="1700">
              <a:latin typeface="Times New Roman"/>
              <a:ea typeface="Times New Roman"/>
              <a:cs typeface="Times New Roman"/>
              <a:sym typeface="Times New Roman"/>
            </a:endParaRPr>
          </a:p>
          <a:p>
            <a:pPr marL="0" lvl="0" indent="0" algn="just" rtl="0">
              <a:spcBef>
                <a:spcPts val="1600"/>
              </a:spcBef>
              <a:spcAft>
                <a:spcPts val="1600"/>
              </a:spcAft>
              <a:buNone/>
            </a:pPr>
            <a:endParaRPr sz="1700">
              <a:latin typeface="Times New Roman"/>
              <a:ea typeface="Times New Roman"/>
              <a:cs typeface="Times New Roman"/>
              <a:sym typeface="Times New Roman"/>
            </a:endParaRPr>
          </a:p>
        </p:txBody>
      </p:sp>
    </p:spTree>
  </p:cSld>
  <p:clrMapOvr>
    <a:masterClrMapping/>
  </p:clrMapOvr>
  <p:transition spd="slow" advTm="7000">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Short Timeline of the School</a:t>
            </a:r>
            <a:endParaRPr sz="3000">
              <a:latin typeface="Times New Roman"/>
              <a:ea typeface="Times New Roman"/>
              <a:cs typeface="Times New Roman"/>
              <a:sym typeface="Times New Roman"/>
            </a:endParaRPr>
          </a:p>
          <a:p>
            <a:pPr marL="0" lvl="0" indent="0" algn="l" rtl="0">
              <a:spcBef>
                <a:spcPts val="0"/>
              </a:spcBef>
              <a:spcAft>
                <a:spcPts val="0"/>
              </a:spcAft>
              <a:buNone/>
            </a:pPr>
            <a:endParaRPr sz="1600"/>
          </a:p>
        </p:txBody>
      </p:sp>
      <p:sp>
        <p:nvSpPr>
          <p:cNvPr id="164" name="Google Shape;164;p29"/>
          <p:cNvSpPr txBox="1">
            <a:spLocks noGrp="1"/>
          </p:cNvSpPr>
          <p:nvPr>
            <p:ph type="body" idx="1"/>
          </p:nvPr>
        </p:nvSpPr>
        <p:spPr>
          <a:xfrm>
            <a:off x="311700" y="1017725"/>
            <a:ext cx="8520600" cy="3870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700">
              <a:latin typeface="Times New Roman"/>
              <a:ea typeface="Times New Roman"/>
              <a:cs typeface="Times New Roman"/>
              <a:sym typeface="Times New Roman"/>
            </a:endParaRPr>
          </a:p>
          <a:p>
            <a:pPr marL="0" lvl="0" indent="0" algn="just" rtl="0">
              <a:spcBef>
                <a:spcPts val="1600"/>
              </a:spcBef>
              <a:spcAft>
                <a:spcPts val="0"/>
              </a:spcAft>
              <a:buNone/>
            </a:pPr>
            <a:r>
              <a:rPr lang="en-GB" sz="1700">
                <a:latin typeface="Times New Roman"/>
                <a:ea typeface="Times New Roman"/>
                <a:cs typeface="Times New Roman"/>
                <a:sym typeface="Times New Roman"/>
              </a:rPr>
              <a:t>After the uniting into the Kingdom of Serbs, Croats and Slovenes, Serbian Royal Trade Academy was renamed State Trade Academy, and it existed by that name until 1944. The initial hardship were, as always, resolved by the enthusiasm of the teachers and students. The school lasted for four years, but initially it was attended by the grammar school students who hadn’t graduated and they immediately started working after graduation.Twenty subjects were deployed in the four forms which provided professional qualification and general education. Purpose-built mansion of State Trade School is located in Cetinjska street (building of today’s First School of Economy) and it was built in 1929. The first headmaster of the Trade School of Belgrade Mercantile Youth was Milorad P Nikolic, founder of the significant paper “Mercantile Messenger” which was published until the World War II.</a:t>
            </a:r>
            <a:endParaRPr sz="1700">
              <a:latin typeface="Times New Roman"/>
              <a:ea typeface="Times New Roman"/>
              <a:cs typeface="Times New Roman"/>
              <a:sym typeface="Times New Roman"/>
            </a:endParaRPr>
          </a:p>
          <a:p>
            <a:pPr marL="0" lvl="0" indent="0" algn="just" rtl="0">
              <a:spcBef>
                <a:spcPts val="1600"/>
              </a:spcBef>
              <a:spcAft>
                <a:spcPts val="0"/>
              </a:spcAft>
              <a:buClr>
                <a:schemeClr val="dk1"/>
              </a:buClr>
              <a:buSzPts val="1100"/>
              <a:buFont typeface="Arial"/>
              <a:buNone/>
            </a:pPr>
            <a:endParaRPr sz="1700">
              <a:latin typeface="Times New Roman"/>
              <a:ea typeface="Times New Roman"/>
              <a:cs typeface="Times New Roman"/>
              <a:sym typeface="Times New Roman"/>
            </a:endParaRPr>
          </a:p>
          <a:p>
            <a:pPr marL="0" lvl="0" indent="0" algn="just" rtl="0">
              <a:spcBef>
                <a:spcPts val="1600"/>
              </a:spcBef>
              <a:spcAft>
                <a:spcPts val="0"/>
              </a:spcAft>
              <a:buNone/>
            </a:pPr>
            <a:endParaRPr sz="1700">
              <a:latin typeface="Times New Roman"/>
              <a:ea typeface="Times New Roman"/>
              <a:cs typeface="Times New Roman"/>
              <a:sym typeface="Times New Roman"/>
            </a:endParaRPr>
          </a:p>
          <a:p>
            <a:pPr marL="0" lvl="0" indent="0" algn="just" rtl="0">
              <a:spcBef>
                <a:spcPts val="1600"/>
              </a:spcBef>
              <a:spcAft>
                <a:spcPts val="1600"/>
              </a:spcAft>
              <a:buNone/>
            </a:pPr>
            <a:endParaRPr sz="1700">
              <a:latin typeface="Times New Roman"/>
              <a:ea typeface="Times New Roman"/>
              <a:cs typeface="Times New Roman"/>
              <a:sym typeface="Times New Roman"/>
            </a:endParaRPr>
          </a:p>
        </p:txBody>
      </p:sp>
    </p:spTree>
  </p:cSld>
  <p:clrMapOvr>
    <a:masterClrMapping/>
  </p:clrMapOvr>
  <p:transition spd="slow" advTm="7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2500">
                <a:latin typeface="Times New Roman"/>
                <a:ea typeface="Times New Roman"/>
                <a:cs typeface="Times New Roman"/>
                <a:sym typeface="Times New Roman"/>
              </a:rPr>
              <a:t>Школски одбор Београдске трговачке омладине 1931. године</a:t>
            </a:r>
            <a:endParaRPr sz="2900">
              <a:latin typeface="Times New Roman"/>
              <a:ea typeface="Times New Roman"/>
              <a:cs typeface="Times New Roman"/>
              <a:sym typeface="Times New Roman"/>
            </a:endParaRPr>
          </a:p>
          <a:p>
            <a:pPr marL="0" lvl="0" indent="0" algn="l" rtl="0">
              <a:spcBef>
                <a:spcPts val="0"/>
              </a:spcBef>
              <a:spcAft>
                <a:spcPts val="0"/>
              </a:spcAft>
              <a:buNone/>
            </a:pPr>
            <a:endParaRPr sz="1600"/>
          </a:p>
        </p:txBody>
      </p:sp>
      <p:sp>
        <p:nvSpPr>
          <p:cNvPr id="170" name="Google Shape;170;p30"/>
          <p:cNvSpPr txBox="1">
            <a:spLocks noGrp="1"/>
          </p:cNvSpPr>
          <p:nvPr>
            <p:ph type="body" idx="1"/>
          </p:nvPr>
        </p:nvSpPr>
        <p:spPr>
          <a:xfrm>
            <a:off x="311700" y="1017725"/>
            <a:ext cx="8520600" cy="3870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700">
              <a:latin typeface="Times New Roman"/>
              <a:ea typeface="Times New Roman"/>
              <a:cs typeface="Times New Roman"/>
              <a:sym typeface="Times New Roman"/>
            </a:endParaRPr>
          </a:p>
          <a:p>
            <a:pPr marL="0" lvl="0" indent="0" algn="just" rtl="0">
              <a:spcBef>
                <a:spcPts val="1600"/>
              </a:spcBef>
              <a:spcAft>
                <a:spcPts val="0"/>
              </a:spcAft>
              <a:buNone/>
            </a:pPr>
            <a:endParaRPr sz="1700">
              <a:latin typeface="Times New Roman"/>
              <a:ea typeface="Times New Roman"/>
              <a:cs typeface="Times New Roman"/>
              <a:sym typeface="Times New Roman"/>
            </a:endParaRPr>
          </a:p>
          <a:p>
            <a:pPr marL="0" lvl="0" indent="0" algn="just" rtl="0">
              <a:spcBef>
                <a:spcPts val="1600"/>
              </a:spcBef>
              <a:spcAft>
                <a:spcPts val="0"/>
              </a:spcAft>
              <a:buNone/>
            </a:pPr>
            <a:endParaRPr sz="1700">
              <a:latin typeface="Times New Roman"/>
              <a:ea typeface="Times New Roman"/>
              <a:cs typeface="Times New Roman"/>
              <a:sym typeface="Times New Roman"/>
            </a:endParaRPr>
          </a:p>
          <a:p>
            <a:pPr marL="0" lvl="0" indent="0" algn="just" rtl="0">
              <a:spcBef>
                <a:spcPts val="1600"/>
              </a:spcBef>
              <a:spcAft>
                <a:spcPts val="1600"/>
              </a:spcAft>
              <a:buNone/>
            </a:pPr>
            <a:endParaRPr sz="1700">
              <a:latin typeface="Times New Roman"/>
              <a:ea typeface="Times New Roman"/>
              <a:cs typeface="Times New Roman"/>
              <a:sym typeface="Times New Roman"/>
            </a:endParaRPr>
          </a:p>
        </p:txBody>
      </p:sp>
      <p:pic>
        <p:nvPicPr>
          <p:cNvPr id="171" name="Google Shape;171;p30"/>
          <p:cNvPicPr preferRelativeResize="0"/>
          <p:nvPr/>
        </p:nvPicPr>
        <p:blipFill>
          <a:blip r:embed="rId3">
            <a:alphaModFix/>
          </a:blip>
          <a:stretch>
            <a:fillRect/>
          </a:stretch>
        </p:blipFill>
        <p:spPr>
          <a:xfrm>
            <a:off x="1117575" y="1273500"/>
            <a:ext cx="6745775" cy="3425675"/>
          </a:xfrm>
          <a:prstGeom prst="rect">
            <a:avLst/>
          </a:prstGeom>
          <a:noFill/>
          <a:ln>
            <a:noFill/>
          </a:ln>
        </p:spPr>
      </p:pic>
    </p:spTree>
  </p:cSld>
  <p:clrMapOvr>
    <a:masterClrMapping/>
  </p:clrMapOvr>
  <p:transition spd="slow" advTm="5000">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600">
                <a:latin typeface="Times New Roman"/>
                <a:ea typeface="Times New Roman"/>
                <a:cs typeface="Times New Roman"/>
                <a:sym typeface="Times New Roman"/>
              </a:rPr>
              <a:t>Кратка историја школе - Short Timeline of the School</a:t>
            </a:r>
            <a:endParaRPr sz="300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a:p>
          <a:p>
            <a:pPr marL="0" lvl="0" indent="0" algn="just" rtl="0">
              <a:spcBef>
                <a:spcPts val="0"/>
              </a:spcBef>
              <a:spcAft>
                <a:spcPts val="0"/>
              </a:spcAft>
              <a:buNone/>
            </a:pPr>
            <a:r>
              <a:rPr lang="en-GB" sz="1700">
                <a:latin typeface="Times New Roman"/>
                <a:ea typeface="Times New Roman"/>
                <a:cs typeface="Times New Roman"/>
                <a:sym typeface="Times New Roman"/>
              </a:rPr>
              <a:t>У прегледу </a:t>
            </a:r>
            <a:r>
              <a:rPr lang="en-GB" sz="1700" i="1">
                <a:latin typeface="Times New Roman"/>
                <a:ea typeface="Times New Roman"/>
                <a:cs typeface="Times New Roman"/>
                <a:sym typeface="Times New Roman"/>
              </a:rPr>
              <a:t>Данашње стање школе </a:t>
            </a:r>
            <a:r>
              <a:rPr lang="en-GB" sz="1700">
                <a:latin typeface="Times New Roman"/>
                <a:ea typeface="Times New Roman"/>
                <a:cs typeface="Times New Roman"/>
                <a:sym typeface="Times New Roman"/>
              </a:rPr>
              <a:t>је написано следеће: ,,Школском одбору Београдске трговачке омладине најважније је да види сопствену зграду Београдске трговачке омладине у којој ће бити смештена школа”. Јубилеј БТО је несумњиво утицао да госпођа Јевгенија Кики, удовица трговца Николе Кикија, 1931, напише тестамент којим БТО-у завештава плац на углу Хиландарске и Цетињске, и огромну новчану суму, са једном жељом - да се на том месту сагради наменска зграда, тј. Дом трговачке омладине.</a:t>
            </a:r>
            <a:endParaRPr sz="1700">
              <a:latin typeface="Times New Roman"/>
              <a:ea typeface="Times New Roman"/>
              <a:cs typeface="Times New Roman"/>
              <a:sym typeface="Times New Roman"/>
            </a:endParaRPr>
          </a:p>
          <a:p>
            <a:pPr marL="0" lvl="0" indent="0" algn="just" rtl="0">
              <a:spcBef>
                <a:spcPts val="0"/>
              </a:spcBef>
              <a:spcAft>
                <a:spcPts val="0"/>
              </a:spcAft>
              <a:buNone/>
            </a:pPr>
            <a:endParaRPr sz="1700">
              <a:latin typeface="Times New Roman"/>
              <a:ea typeface="Times New Roman"/>
              <a:cs typeface="Times New Roman"/>
              <a:sym typeface="Times New Roman"/>
            </a:endParaRPr>
          </a:p>
          <a:p>
            <a:pPr marL="0" lvl="0" indent="0" algn="just" rtl="0">
              <a:spcBef>
                <a:spcPts val="0"/>
              </a:spcBef>
              <a:spcAft>
                <a:spcPts val="0"/>
              </a:spcAft>
              <a:buNone/>
            </a:pPr>
            <a:endParaRPr sz="1700">
              <a:latin typeface="Times New Roman"/>
              <a:ea typeface="Times New Roman"/>
              <a:cs typeface="Times New Roman"/>
              <a:sym typeface="Times New Roman"/>
            </a:endParaRPr>
          </a:p>
          <a:p>
            <a:pPr marL="0" lvl="0" indent="0" algn="just" rtl="0">
              <a:spcBef>
                <a:spcPts val="0"/>
              </a:spcBef>
              <a:spcAft>
                <a:spcPts val="0"/>
              </a:spcAft>
              <a:buNone/>
            </a:pPr>
            <a:r>
              <a:rPr lang="en-GB" sz="1700">
                <a:latin typeface="Times New Roman"/>
                <a:ea typeface="Times New Roman"/>
                <a:cs typeface="Times New Roman"/>
                <a:sym typeface="Times New Roman"/>
              </a:rPr>
              <a:t>In the review </a:t>
            </a:r>
            <a:r>
              <a:rPr lang="en-GB" sz="1700" i="1">
                <a:latin typeface="Times New Roman"/>
                <a:ea typeface="Times New Roman"/>
                <a:cs typeface="Times New Roman"/>
                <a:sym typeface="Times New Roman"/>
              </a:rPr>
              <a:t>Today’s Situation </a:t>
            </a:r>
            <a:r>
              <a:rPr lang="en-GB" sz="1700">
                <a:latin typeface="Times New Roman"/>
                <a:ea typeface="Times New Roman"/>
                <a:cs typeface="Times New Roman"/>
                <a:sym typeface="Times New Roman"/>
              </a:rPr>
              <a:t>there’s the following text: “The most important thing to the School board of Belgrade Mercantile Youth is to see its own building in which the school will be located. The jubilee of Belgrade Mercantile Youth undoubtedely influenced Mrs Jevgenija Kiki, the widow of a merchant Nikola Kiki, to bequeath a lot at the corner of Cetinjska and Hilandarska streets, and a huge sum of money, with just one wish - that there a purpose-built mansion should be built, i.e. the Home of Belgrade Mercantile Youth.</a:t>
            </a:r>
            <a:endParaRPr sz="1700">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Times New Roman"/>
                <a:ea typeface="Times New Roman"/>
                <a:cs typeface="Times New Roman"/>
                <a:sym typeface="Times New Roman"/>
              </a:rPr>
              <a:t>Како је све почело - How It All Started</a:t>
            </a:r>
            <a:endParaRPr>
              <a:latin typeface="Times New Roman"/>
              <a:ea typeface="Times New Roman"/>
              <a:cs typeface="Times New Roman"/>
              <a:sym typeface="Times New Roman"/>
            </a:endParaRPr>
          </a:p>
        </p:txBody>
      </p:sp>
      <p:sp>
        <p:nvSpPr>
          <p:cNvPr id="62" name="Google Shape;62;p14"/>
          <p:cNvSpPr txBox="1">
            <a:spLocks noGrp="1"/>
          </p:cNvSpPr>
          <p:nvPr>
            <p:ph type="body" idx="1"/>
          </p:nvPr>
        </p:nvSpPr>
        <p:spPr>
          <a:xfrm>
            <a:off x="311700" y="1152475"/>
            <a:ext cx="4347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63" name="Google Shape;63;p14"/>
          <p:cNvSpPr txBox="1"/>
          <p:nvPr/>
        </p:nvSpPr>
        <p:spPr>
          <a:xfrm>
            <a:off x="311700" y="1152575"/>
            <a:ext cx="43470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just" rtl="0">
              <a:spcBef>
                <a:spcPts val="0"/>
              </a:spcBef>
              <a:spcAft>
                <a:spcPts val="0"/>
              </a:spcAft>
              <a:buNone/>
            </a:pPr>
            <a:r>
              <a:rPr lang="en-GB" sz="1500">
                <a:latin typeface="Times New Roman"/>
                <a:ea typeface="Times New Roman"/>
                <a:cs typeface="Times New Roman"/>
                <a:sym typeface="Times New Roman"/>
              </a:rPr>
              <a:t>Историја Трговачке школе у Београду почиње 1. октобра давне 1843. године, када је </a:t>
            </a:r>
            <a:r>
              <a:rPr lang="en-GB" sz="1500">
                <a:solidFill>
                  <a:schemeClr val="dk1"/>
                </a:solidFill>
                <a:latin typeface="Times New Roman"/>
                <a:ea typeface="Times New Roman"/>
                <a:cs typeface="Times New Roman"/>
                <a:sym typeface="Times New Roman"/>
              </a:rPr>
              <a:t>Јован Стерија Поповић, </a:t>
            </a:r>
            <a:r>
              <a:rPr lang="en-GB" sz="1500">
                <a:latin typeface="Times New Roman"/>
                <a:ea typeface="Times New Roman"/>
                <a:cs typeface="Times New Roman"/>
                <a:sym typeface="Times New Roman"/>
              </a:rPr>
              <a:t>тадашњи министар просвете, потписао акт о оснивању школе на захтев учитеља Манојла Солара и поставио га за првог учитеља са годишњом платом од 150 талира. Школа је имала само два разреда. Манојло је своју приватну школу водио до 1851. gодине. Иако неоспорно заслужан за почетак средњошколског образовања у Србији, после 20 година рада није остварио право на пензију и умро је у беди 1851. године </a:t>
            </a:r>
            <a:endParaRPr sz="1500">
              <a:latin typeface="Times New Roman"/>
              <a:ea typeface="Times New Roman"/>
              <a:cs typeface="Times New Roman"/>
              <a:sym typeface="Times New Roman"/>
            </a:endParaRPr>
          </a:p>
        </p:txBody>
      </p:sp>
      <p:sp>
        <p:nvSpPr>
          <p:cNvPr id="64" name="Google Shape;64;p14"/>
          <p:cNvSpPr txBox="1"/>
          <p:nvPr/>
        </p:nvSpPr>
        <p:spPr>
          <a:xfrm>
            <a:off x="4887675" y="1171425"/>
            <a:ext cx="3944700" cy="3285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endParaRPr/>
          </a:p>
          <a:p>
            <a:pPr marL="0" lvl="0" indent="0" algn="just" rtl="0">
              <a:spcBef>
                <a:spcPts val="0"/>
              </a:spcBef>
              <a:spcAft>
                <a:spcPts val="0"/>
              </a:spcAft>
              <a:buNone/>
            </a:pPr>
            <a:endParaRPr/>
          </a:p>
          <a:p>
            <a:pPr marL="0" lvl="0" indent="0" algn="just" rtl="0">
              <a:spcBef>
                <a:spcPts val="0"/>
              </a:spcBef>
              <a:spcAft>
                <a:spcPts val="0"/>
              </a:spcAft>
              <a:buNone/>
            </a:pPr>
            <a:r>
              <a:rPr lang="en-GB" sz="1500">
                <a:latin typeface="Times New Roman"/>
                <a:ea typeface="Times New Roman"/>
                <a:cs typeface="Times New Roman"/>
                <a:sym typeface="Times New Roman"/>
              </a:rPr>
              <a:t>The history of Trade school in Belgrade goes back to the far away date of October 1</a:t>
            </a:r>
            <a:r>
              <a:rPr lang="en-GB" sz="1500" baseline="30000">
                <a:latin typeface="Times New Roman"/>
                <a:ea typeface="Times New Roman"/>
                <a:cs typeface="Times New Roman"/>
                <a:sym typeface="Times New Roman"/>
              </a:rPr>
              <a:t>st</a:t>
            </a:r>
            <a:r>
              <a:rPr lang="en-GB" sz="1500">
                <a:latin typeface="Times New Roman"/>
                <a:ea typeface="Times New Roman"/>
                <a:cs typeface="Times New Roman"/>
                <a:sym typeface="Times New Roman"/>
              </a:rPr>
              <a:t> 1843, when </a:t>
            </a:r>
            <a:r>
              <a:rPr lang="en-GB" sz="1500">
                <a:solidFill>
                  <a:schemeClr val="dk1"/>
                </a:solidFill>
                <a:latin typeface="Times New Roman"/>
                <a:ea typeface="Times New Roman"/>
                <a:cs typeface="Times New Roman"/>
                <a:sym typeface="Times New Roman"/>
              </a:rPr>
              <a:t>Jovan Sterija Popovic, </a:t>
            </a:r>
            <a:r>
              <a:rPr lang="en-GB" sz="1500">
                <a:latin typeface="Times New Roman"/>
                <a:ea typeface="Times New Roman"/>
                <a:cs typeface="Times New Roman"/>
                <a:sym typeface="Times New Roman"/>
              </a:rPr>
              <a:t>the minister of education of the time, signed the act of founding the school at the demand of the teacher Manojlo Solar and made him the first teacher with the annual salary of 150 talirs. The school had just two classes. Manojlo ran his private school until 1851. Although he was indisputably deserving for the beginning of the secondary education in Serbia, he didn’t get retired after 20 years of service and died in poverty in 1851.</a:t>
            </a:r>
            <a:endParaRPr sz="1500">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Times New Roman"/>
                <a:ea typeface="Times New Roman"/>
                <a:cs typeface="Times New Roman"/>
                <a:sym typeface="Times New Roman"/>
              </a:rPr>
              <a:t>Eвгенија Кики и њена задужбина у Хиландарској 1</a:t>
            </a:r>
            <a:endParaRPr>
              <a:latin typeface="Times New Roman"/>
              <a:ea typeface="Times New Roman"/>
              <a:cs typeface="Times New Roman"/>
              <a:sym typeface="Times New Roman"/>
            </a:endParaRPr>
          </a:p>
        </p:txBody>
      </p:sp>
      <p:sp>
        <p:nvSpPr>
          <p:cNvPr id="182" name="Google Shape;18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3" name="Google Shape;183;p32"/>
          <p:cNvPicPr preferRelativeResize="0"/>
          <p:nvPr/>
        </p:nvPicPr>
        <p:blipFill>
          <a:blip r:embed="rId3">
            <a:alphaModFix/>
          </a:blip>
          <a:stretch>
            <a:fillRect/>
          </a:stretch>
        </p:blipFill>
        <p:spPr>
          <a:xfrm rot="5400000">
            <a:off x="2140863" y="1359936"/>
            <a:ext cx="3985548" cy="3285375"/>
          </a:xfrm>
          <a:prstGeom prst="rect">
            <a:avLst/>
          </a:prstGeom>
          <a:noFill/>
          <a:ln>
            <a:noFill/>
          </a:ln>
        </p:spPr>
      </p:pic>
    </p:spTree>
  </p:cSld>
  <p:clrMapOvr>
    <a:masterClrMapping/>
  </p:clrMapOvr>
  <p:transition spd="slow" advTm="5000">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107725"/>
            <a:ext cx="8520600" cy="552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GB">
                <a:latin typeface="Times New Roman"/>
                <a:ea typeface="Times New Roman"/>
                <a:cs typeface="Times New Roman"/>
                <a:sym typeface="Times New Roman"/>
              </a:rPr>
              <a:t>Eвгенија Кики и њена задужбина у Хиландарској 1</a:t>
            </a:r>
            <a:endParaRPr>
              <a:latin typeface="Times New Roman"/>
              <a:ea typeface="Times New Roman"/>
              <a:cs typeface="Times New Roman"/>
              <a:sym typeface="Times New Roman"/>
            </a:endParaRPr>
          </a:p>
        </p:txBody>
      </p:sp>
      <p:sp>
        <p:nvSpPr>
          <p:cNvPr id="189" name="Google Shape;189;p33"/>
          <p:cNvSpPr txBox="1">
            <a:spLocks noGrp="1"/>
          </p:cNvSpPr>
          <p:nvPr>
            <p:ph type="body" idx="1"/>
          </p:nvPr>
        </p:nvSpPr>
        <p:spPr>
          <a:xfrm>
            <a:off x="311700" y="767425"/>
            <a:ext cx="8520600" cy="437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1900" b="1">
                <a:latin typeface="Times New Roman"/>
                <a:ea typeface="Times New Roman"/>
                <a:cs typeface="Times New Roman"/>
                <a:sym typeface="Times New Roman"/>
              </a:rPr>
              <a:t>Evgenia Kiki and her Foundation in 1 Hilandarska street</a:t>
            </a:r>
            <a:endParaRPr sz="1900" b="1">
              <a:latin typeface="Times New Roman"/>
              <a:ea typeface="Times New Roman"/>
              <a:cs typeface="Times New Roman"/>
              <a:sym typeface="Times New Roman"/>
            </a:endParaRPr>
          </a:p>
          <a:p>
            <a:pPr marL="0" lvl="0" indent="0" algn="just" rtl="0">
              <a:spcBef>
                <a:spcPts val="1600"/>
              </a:spcBef>
              <a:spcAft>
                <a:spcPts val="0"/>
              </a:spcAft>
              <a:buNone/>
            </a:pPr>
            <a:r>
              <a:rPr lang="en-GB" sz="1700">
                <a:latin typeface="Times New Roman"/>
                <a:ea typeface="Times New Roman"/>
                <a:cs typeface="Times New Roman"/>
                <a:sym typeface="Times New Roman"/>
              </a:rPr>
              <a:t>Eвгенија Н. Кики, рођена Наумовић, рођена је у Крушеву у Македонији у породици Николе и Марије Наумовић. Отац и стриц су рано кренули у свет и, бавећи се трговином, зауставили су се у Београду. Убрзо су довели и породице. Eвгенија се сама образовала. Завршила је пет разреда гимназије и три у Женском заводу у Београду. За београдског трговца Николу Кикија удаје се 1870. Радећи у трговини свог мужа наставила је да се образује и научила је немачки и француски. </a:t>
            </a:r>
            <a:endParaRPr sz="1700">
              <a:latin typeface="Times New Roman"/>
              <a:ea typeface="Times New Roman"/>
              <a:cs typeface="Times New Roman"/>
              <a:sym typeface="Times New Roman"/>
            </a:endParaRPr>
          </a:p>
          <a:p>
            <a:pPr marL="0" lvl="0" indent="0" algn="just" rtl="0">
              <a:spcBef>
                <a:spcPts val="1600"/>
              </a:spcBef>
              <a:spcAft>
                <a:spcPts val="1600"/>
              </a:spcAft>
              <a:buNone/>
            </a:pPr>
            <a:r>
              <a:rPr lang="en-GB" sz="1700">
                <a:latin typeface="Times New Roman"/>
                <a:ea typeface="Times New Roman"/>
                <a:cs typeface="Times New Roman"/>
                <a:sym typeface="Times New Roman"/>
              </a:rPr>
              <a:t>Evgenia N. Kiki, born Naumovic, was born in Krusevo in Macedonia in the family of Nikola and Marija Naumovic. Her father and uncle early started into the world and, dealing with trade, they settled in Belgrade. Very soon they brought their families. Evgenia was self educated. She finished five forms of grammar school and three more at the Female Institute in Belgrade. She married Belgrade salesman Nikola Kiki in 1870. Apart from working in her husband’s store she proceeded with her education and learnt German and French. </a:t>
            </a:r>
            <a:endParaRPr sz="1700">
              <a:latin typeface="Times New Roman"/>
              <a:ea typeface="Times New Roman"/>
              <a:cs typeface="Times New Roman"/>
              <a:sym typeface="Times New Roman"/>
            </a:endParaRPr>
          </a:p>
        </p:txBody>
      </p:sp>
    </p:spTree>
  </p:cSld>
  <p:clrMapOvr>
    <a:masterClrMapping/>
  </p:clrMapOvr>
  <p:transition spd="slow" advTm="7000">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201975"/>
            <a:ext cx="8520600" cy="606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Times New Roman"/>
                <a:ea typeface="Times New Roman"/>
                <a:cs typeface="Times New Roman"/>
                <a:sym typeface="Times New Roman"/>
              </a:rPr>
              <a:t>Палата Кики 1939. године - The Kiki Palace in 1939</a:t>
            </a:r>
            <a:endParaRPr>
              <a:latin typeface="Times New Roman"/>
              <a:ea typeface="Times New Roman"/>
              <a:cs typeface="Times New Roman"/>
              <a:sym typeface="Times New Roman"/>
            </a:endParaRPr>
          </a:p>
        </p:txBody>
      </p:sp>
      <p:sp>
        <p:nvSpPr>
          <p:cNvPr id="195" name="Google Shape;195;p34"/>
          <p:cNvSpPr txBox="1">
            <a:spLocks noGrp="1"/>
          </p:cNvSpPr>
          <p:nvPr>
            <p:ph type="body" idx="1"/>
          </p:nvPr>
        </p:nvSpPr>
        <p:spPr>
          <a:xfrm>
            <a:off x="311700" y="807975"/>
            <a:ext cx="8520600" cy="4335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endParaRPr sz="1700">
              <a:latin typeface="Times New Roman"/>
              <a:ea typeface="Times New Roman"/>
              <a:cs typeface="Times New Roman"/>
              <a:sym typeface="Times New Roman"/>
            </a:endParaRPr>
          </a:p>
        </p:txBody>
      </p:sp>
      <p:pic>
        <p:nvPicPr>
          <p:cNvPr id="196" name="Google Shape;196;p34"/>
          <p:cNvPicPr preferRelativeResize="0"/>
          <p:nvPr/>
        </p:nvPicPr>
        <p:blipFill>
          <a:blip r:embed="rId3">
            <a:alphaModFix/>
          </a:blip>
          <a:stretch>
            <a:fillRect/>
          </a:stretch>
        </p:blipFill>
        <p:spPr>
          <a:xfrm>
            <a:off x="2685050" y="807975"/>
            <a:ext cx="3773900" cy="4335520"/>
          </a:xfrm>
          <a:prstGeom prst="rect">
            <a:avLst/>
          </a:prstGeom>
          <a:noFill/>
          <a:ln>
            <a:noFill/>
          </a:ln>
        </p:spPr>
      </p:pic>
    </p:spTree>
  </p:cSld>
  <p:clrMapOvr>
    <a:masterClrMapping/>
  </p:clrMapOvr>
  <p:transition spd="slow" advTm="5000">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201975"/>
            <a:ext cx="8520600" cy="606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lvl="0" algn="ctr"/>
            <a:r>
              <a:rPr lang="en-GB" smtClean="0">
                <a:latin typeface="Times New Roman"/>
                <a:ea typeface="Times New Roman"/>
                <a:cs typeface="Times New Roman"/>
                <a:sym typeface="Times New Roman"/>
              </a:rPr>
              <a:t>Евгенија и </a:t>
            </a:r>
            <a:r>
              <a:rPr lang="sr-Cyrl-RS" smtClean="0">
                <a:latin typeface="Times New Roman"/>
                <a:ea typeface="Times New Roman"/>
                <a:cs typeface="Times New Roman"/>
                <a:sym typeface="Times New Roman"/>
              </a:rPr>
              <a:t>Никола Кики</a:t>
            </a:r>
            <a:endParaRPr>
              <a:latin typeface="Times New Roman"/>
              <a:ea typeface="Times New Roman"/>
              <a:cs typeface="Times New Roman"/>
              <a:sym typeface="Times New Roman"/>
            </a:endParaRPr>
          </a:p>
        </p:txBody>
      </p:sp>
      <p:sp>
        <p:nvSpPr>
          <p:cNvPr id="202" name="Google Shape;202;p35"/>
          <p:cNvSpPr txBox="1">
            <a:spLocks noGrp="1"/>
          </p:cNvSpPr>
          <p:nvPr>
            <p:ph type="body" idx="1"/>
          </p:nvPr>
        </p:nvSpPr>
        <p:spPr>
          <a:xfrm>
            <a:off x="311700" y="807975"/>
            <a:ext cx="8520600" cy="4335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endParaRPr sz="1700">
              <a:latin typeface="Times New Roman"/>
              <a:ea typeface="Times New Roman"/>
              <a:cs typeface="Times New Roman"/>
              <a:sym typeface="Times New Roman"/>
            </a:endParaRPr>
          </a:p>
        </p:txBody>
      </p:sp>
      <p:pic>
        <p:nvPicPr>
          <p:cNvPr id="203" name="Google Shape;203;p35"/>
          <p:cNvPicPr preferRelativeResize="0"/>
          <p:nvPr/>
        </p:nvPicPr>
        <p:blipFill>
          <a:blip r:embed="rId3">
            <a:alphaModFix/>
          </a:blip>
          <a:stretch>
            <a:fillRect/>
          </a:stretch>
        </p:blipFill>
        <p:spPr>
          <a:xfrm>
            <a:off x="1143000" y="807900"/>
            <a:ext cx="6857999" cy="4335598"/>
          </a:xfrm>
          <a:prstGeom prst="rect">
            <a:avLst/>
          </a:prstGeom>
          <a:noFill/>
          <a:ln>
            <a:noFill/>
          </a:ln>
        </p:spPr>
      </p:pic>
    </p:spTree>
  </p:cSld>
  <p:clrMapOvr>
    <a:masterClrMapping/>
  </p:clrMapOvr>
  <p:transition spd="slow" advTm="5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11700" y="201975"/>
            <a:ext cx="8520600" cy="615148"/>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2400">
                <a:latin typeface="Times New Roman"/>
                <a:ea typeface="Times New Roman"/>
                <a:cs typeface="Times New Roman"/>
                <a:sym typeface="Times New Roman"/>
              </a:rPr>
              <a:t>Остале задужбине породице Кики - The other Kiki foundations</a:t>
            </a:r>
            <a:endParaRPr sz="2400">
              <a:latin typeface="Times New Roman"/>
              <a:ea typeface="Times New Roman"/>
              <a:cs typeface="Times New Roman"/>
              <a:sym typeface="Times New Roman"/>
            </a:endParaRPr>
          </a:p>
        </p:txBody>
      </p:sp>
      <p:sp>
        <p:nvSpPr>
          <p:cNvPr id="209" name="Google Shape;209;p36"/>
          <p:cNvSpPr txBox="1">
            <a:spLocks noGrp="1"/>
          </p:cNvSpPr>
          <p:nvPr>
            <p:ph type="body" idx="1"/>
          </p:nvPr>
        </p:nvSpPr>
        <p:spPr>
          <a:xfrm>
            <a:off x="311700" y="807975"/>
            <a:ext cx="8520600" cy="4335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endParaRPr sz="1700">
              <a:latin typeface="Times New Roman"/>
              <a:ea typeface="Times New Roman"/>
              <a:cs typeface="Times New Roman"/>
              <a:sym typeface="Times New Roman"/>
            </a:endParaRPr>
          </a:p>
        </p:txBody>
      </p:sp>
      <p:pic>
        <p:nvPicPr>
          <p:cNvPr id="210" name="Google Shape;210;p36"/>
          <p:cNvPicPr preferRelativeResize="0"/>
          <p:nvPr/>
        </p:nvPicPr>
        <p:blipFill>
          <a:blip r:embed="rId3">
            <a:alphaModFix/>
          </a:blip>
          <a:stretch>
            <a:fillRect/>
          </a:stretch>
        </p:blipFill>
        <p:spPr>
          <a:xfrm>
            <a:off x="1671625" y="729574"/>
            <a:ext cx="6062299" cy="4414001"/>
          </a:xfrm>
          <a:prstGeom prst="rect">
            <a:avLst/>
          </a:prstGeom>
          <a:noFill/>
          <a:ln>
            <a:noFill/>
          </a:ln>
        </p:spPr>
      </p:pic>
    </p:spTree>
  </p:cSld>
  <p:clrMapOvr>
    <a:masterClrMapping/>
  </p:clrMapOvr>
  <p:transition spd="slow" advTm="5000">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11700" y="201975"/>
            <a:ext cx="8520600" cy="606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Times New Roman"/>
                <a:ea typeface="Times New Roman"/>
                <a:cs typeface="Times New Roman"/>
                <a:sym typeface="Times New Roman"/>
              </a:rPr>
              <a:t>Прва економска школа - The First School of Economy</a:t>
            </a:r>
            <a:endParaRPr>
              <a:latin typeface="Times New Roman"/>
              <a:ea typeface="Times New Roman"/>
              <a:cs typeface="Times New Roman"/>
              <a:sym typeface="Times New Roman"/>
            </a:endParaRPr>
          </a:p>
        </p:txBody>
      </p:sp>
      <p:sp>
        <p:nvSpPr>
          <p:cNvPr id="216" name="Google Shape;216;p37"/>
          <p:cNvSpPr txBox="1">
            <a:spLocks noGrp="1"/>
          </p:cNvSpPr>
          <p:nvPr>
            <p:ph type="body" idx="1"/>
          </p:nvPr>
        </p:nvSpPr>
        <p:spPr>
          <a:xfrm>
            <a:off x="311700" y="807975"/>
            <a:ext cx="8520600" cy="4335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endParaRPr sz="1700">
              <a:latin typeface="Times New Roman"/>
              <a:ea typeface="Times New Roman"/>
              <a:cs typeface="Times New Roman"/>
              <a:sym typeface="Times New Roman"/>
            </a:endParaRPr>
          </a:p>
        </p:txBody>
      </p:sp>
      <p:pic>
        <p:nvPicPr>
          <p:cNvPr id="217" name="Google Shape;217;p37"/>
          <p:cNvPicPr preferRelativeResize="0"/>
          <p:nvPr/>
        </p:nvPicPr>
        <p:blipFill>
          <a:blip r:embed="rId3">
            <a:alphaModFix/>
          </a:blip>
          <a:stretch>
            <a:fillRect/>
          </a:stretch>
        </p:blipFill>
        <p:spPr>
          <a:xfrm>
            <a:off x="1844650" y="807975"/>
            <a:ext cx="5493600" cy="4333314"/>
          </a:xfrm>
          <a:prstGeom prst="rect">
            <a:avLst/>
          </a:prstGeom>
          <a:noFill/>
          <a:ln>
            <a:noFill/>
          </a:ln>
        </p:spPr>
      </p:pic>
    </p:spTree>
  </p:cSld>
  <p:clrMapOvr>
    <a:masterClrMapping/>
  </p:clrMapOvr>
  <p:transition spd="slow" advTm="5000">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1"/>
        <p:cNvGrpSpPr/>
        <p:nvPr/>
      </p:nvGrpSpPr>
      <p:grpSpPr>
        <a:xfrm>
          <a:off x="0" y="0"/>
          <a:ext cx="0" cy="0"/>
          <a:chOff x="0" y="0"/>
          <a:chExt cx="0" cy="0"/>
        </a:xfrm>
      </p:grpSpPr>
      <p:sp>
        <p:nvSpPr>
          <p:cNvPr id="222" name="Google Shape;222;p38"/>
          <p:cNvSpPr txBox="1">
            <a:spLocks noGrp="1"/>
          </p:cNvSpPr>
          <p:nvPr>
            <p:ph type="title"/>
          </p:nvPr>
        </p:nvSpPr>
        <p:spPr>
          <a:xfrm>
            <a:off x="311700" y="201975"/>
            <a:ext cx="8520600" cy="606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1700">
                <a:latin typeface="Times New Roman"/>
                <a:ea typeface="Times New Roman"/>
                <a:cs typeface="Times New Roman"/>
                <a:sym typeface="Times New Roman"/>
              </a:rPr>
              <a:t>Угао Краља Петра и Кнез Михаилове</a:t>
            </a:r>
            <a:endParaRPr sz="1700">
              <a:latin typeface="Times New Roman"/>
              <a:ea typeface="Times New Roman"/>
              <a:cs typeface="Times New Roman"/>
              <a:sym typeface="Times New Roman"/>
            </a:endParaRPr>
          </a:p>
          <a:p>
            <a:pPr marL="0" lvl="0" indent="0" algn="ctr" rtl="0">
              <a:spcBef>
                <a:spcPts val="0"/>
              </a:spcBef>
              <a:spcAft>
                <a:spcPts val="0"/>
              </a:spcAft>
              <a:buNone/>
            </a:pPr>
            <a:r>
              <a:rPr lang="en-GB" sz="1700">
                <a:latin typeface="Times New Roman"/>
                <a:ea typeface="Times New Roman"/>
                <a:cs typeface="Times New Roman"/>
                <a:sym typeface="Times New Roman"/>
              </a:rPr>
              <a:t>The corner of Kralj Petar and Knez Mihailo streets</a:t>
            </a:r>
            <a:endParaRPr sz="1700">
              <a:latin typeface="Times New Roman"/>
              <a:ea typeface="Times New Roman"/>
              <a:cs typeface="Times New Roman"/>
              <a:sym typeface="Times New Roman"/>
            </a:endParaRPr>
          </a:p>
        </p:txBody>
      </p:sp>
      <p:sp>
        <p:nvSpPr>
          <p:cNvPr id="223" name="Google Shape;223;p38"/>
          <p:cNvSpPr txBox="1">
            <a:spLocks noGrp="1"/>
          </p:cNvSpPr>
          <p:nvPr>
            <p:ph type="body" idx="1"/>
          </p:nvPr>
        </p:nvSpPr>
        <p:spPr>
          <a:xfrm>
            <a:off x="311700" y="807975"/>
            <a:ext cx="8520600" cy="4335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endParaRPr sz="1700">
              <a:latin typeface="Times New Roman"/>
              <a:ea typeface="Times New Roman"/>
              <a:cs typeface="Times New Roman"/>
              <a:sym typeface="Times New Roman"/>
            </a:endParaRPr>
          </a:p>
        </p:txBody>
      </p:sp>
      <p:pic>
        <p:nvPicPr>
          <p:cNvPr id="224" name="Google Shape;224;p38"/>
          <p:cNvPicPr preferRelativeResize="0"/>
          <p:nvPr/>
        </p:nvPicPr>
        <p:blipFill>
          <a:blip r:embed="rId3">
            <a:alphaModFix/>
          </a:blip>
          <a:stretch>
            <a:fillRect/>
          </a:stretch>
        </p:blipFill>
        <p:spPr>
          <a:xfrm>
            <a:off x="714375" y="807900"/>
            <a:ext cx="7715250" cy="4335600"/>
          </a:xfrm>
          <a:prstGeom prst="rect">
            <a:avLst/>
          </a:prstGeom>
          <a:noFill/>
          <a:ln>
            <a:noFill/>
          </a:ln>
        </p:spPr>
      </p:pic>
    </p:spTree>
  </p:cSld>
  <p:clrMapOvr>
    <a:masterClrMapping/>
  </p:clrMapOvr>
  <p:transition spd="slow" advTm="5000">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28"/>
        <p:cNvGrpSpPr/>
        <p:nvPr/>
      </p:nvGrpSpPr>
      <p:grpSpPr>
        <a:xfrm>
          <a:off x="0" y="0"/>
          <a:ext cx="0" cy="0"/>
          <a:chOff x="0" y="0"/>
          <a:chExt cx="0" cy="0"/>
        </a:xfrm>
      </p:grpSpPr>
      <p:sp>
        <p:nvSpPr>
          <p:cNvPr id="229" name="Google Shape;229;p39"/>
          <p:cNvSpPr txBox="1">
            <a:spLocks noGrp="1"/>
          </p:cNvSpPr>
          <p:nvPr>
            <p:ph type="title"/>
          </p:nvPr>
        </p:nvSpPr>
        <p:spPr>
          <a:xfrm>
            <a:off x="311700" y="201975"/>
            <a:ext cx="8520600" cy="606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Прошлост и садашњост - The Past and the Present</a:t>
            </a:r>
            <a:endParaRPr sz="2600">
              <a:latin typeface="Times New Roman"/>
              <a:ea typeface="Times New Roman"/>
              <a:cs typeface="Times New Roman"/>
              <a:sym typeface="Times New Roman"/>
            </a:endParaRPr>
          </a:p>
        </p:txBody>
      </p:sp>
      <p:sp>
        <p:nvSpPr>
          <p:cNvPr id="230" name="Google Shape;230;p39"/>
          <p:cNvSpPr txBox="1">
            <a:spLocks noGrp="1"/>
          </p:cNvSpPr>
          <p:nvPr>
            <p:ph type="body" idx="1"/>
          </p:nvPr>
        </p:nvSpPr>
        <p:spPr>
          <a:xfrm>
            <a:off x="311700" y="807975"/>
            <a:ext cx="8520600" cy="43356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700">
                <a:latin typeface="Times New Roman"/>
                <a:ea typeface="Times New Roman"/>
                <a:cs typeface="Times New Roman"/>
                <a:sym typeface="Times New Roman"/>
              </a:rPr>
              <a:t>Задужбинарство је у прошлости у Србији било веома важно. Богати и утицајни људи осећали су потребу да за собом оставе траг, а и да свом народу оставе нешто по чему ће их памтити. Никола и Евгенија Кики су били веома свесни да младе генерације морају да имају добро образовање, па су се потрудили да им обезбеде све што им је потребно да га и добију. И данас, после скоро 180 година постојања школе, они као да и данас брижно бдију над ђацима у школи. Са своје стране, трудимо се да не изневеримо њихова очекивања.</a:t>
            </a:r>
            <a:endParaRPr sz="1700">
              <a:latin typeface="Times New Roman"/>
              <a:ea typeface="Times New Roman"/>
              <a:cs typeface="Times New Roman"/>
              <a:sym typeface="Times New Roman"/>
            </a:endParaRPr>
          </a:p>
          <a:p>
            <a:pPr marL="0" lvl="0" indent="0" algn="just" rtl="0">
              <a:spcBef>
                <a:spcPts val="1600"/>
              </a:spcBef>
              <a:spcAft>
                <a:spcPts val="1600"/>
              </a:spcAft>
              <a:buNone/>
            </a:pPr>
            <a:r>
              <a:rPr lang="en-GB" sz="1700">
                <a:latin typeface="Times New Roman"/>
                <a:ea typeface="Times New Roman"/>
                <a:cs typeface="Times New Roman"/>
                <a:sym typeface="Times New Roman"/>
              </a:rPr>
              <a:t>Endowment was very important in Serbia in the past. The rich and influential people felt the need to leave the trace after themselves, and to leave something to their people to be remembered by. Nikola and Evgenia Kiki were very much aware that young generations must have good education, so they did their best to provide everything the students needed to get it. Even today, after almost 180 years of school’s existence, they kind of caringly watch over the students. On our behalf, we try not to let down their expectations.</a:t>
            </a:r>
            <a:endParaRPr sz="1700">
              <a:latin typeface="Times New Roman"/>
              <a:ea typeface="Times New Roman"/>
              <a:cs typeface="Times New Roman"/>
              <a:sym typeface="Times New Roman"/>
            </a:endParaRPr>
          </a:p>
        </p:txBody>
      </p:sp>
    </p:spTree>
  </p:cSld>
  <p:clrMapOvr>
    <a:masterClrMapping/>
  </p:clrMapOvr>
  <p:transition spd="slow" advTm="10000">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Times New Roman"/>
                <a:ea typeface="Times New Roman"/>
                <a:cs typeface="Times New Roman"/>
                <a:sym typeface="Times New Roman"/>
              </a:rPr>
              <a:t>Историја се наставља …  The history continues ...</a:t>
            </a:r>
            <a:endParaRPr>
              <a:latin typeface="Times New Roman"/>
              <a:ea typeface="Times New Roman"/>
              <a:cs typeface="Times New Roman"/>
              <a:sym typeface="Times New Roman"/>
            </a:endParaRPr>
          </a:p>
        </p:txBody>
      </p:sp>
      <p:sp>
        <p:nvSpPr>
          <p:cNvPr id="236" name="Google Shape;236;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a:latin typeface="Times New Roman"/>
                <a:ea typeface="Times New Roman"/>
                <a:cs typeface="Times New Roman"/>
                <a:sym typeface="Times New Roman"/>
              </a:rPr>
              <a:t>Поносни смо на своју историју, а загледани у будућност. У пословном свету који се све брже мења, трудимо се да се да се за време које долази спремимо најбоље што знамо. Неко је некад рекао - </a:t>
            </a:r>
            <a:r>
              <a:rPr lang="en-GB" b="1" i="1">
                <a:latin typeface="Times New Roman"/>
                <a:ea typeface="Times New Roman"/>
                <a:cs typeface="Times New Roman"/>
                <a:sym typeface="Times New Roman"/>
              </a:rPr>
              <a:t>најбољи начин да се предвиди будућност је  да се створи.</a:t>
            </a:r>
            <a:endParaRPr b="1" i="1">
              <a:latin typeface="Times New Roman"/>
              <a:ea typeface="Times New Roman"/>
              <a:cs typeface="Times New Roman"/>
              <a:sym typeface="Times New Roman"/>
            </a:endParaRPr>
          </a:p>
          <a:p>
            <a:pPr marL="0" lvl="0" indent="0" algn="just" rtl="0">
              <a:spcBef>
                <a:spcPts val="1600"/>
              </a:spcBef>
              <a:spcAft>
                <a:spcPts val="1600"/>
              </a:spcAft>
              <a:buNone/>
            </a:pPr>
            <a:r>
              <a:rPr lang="en-GB">
                <a:latin typeface="Times New Roman"/>
                <a:ea typeface="Times New Roman"/>
                <a:cs typeface="Times New Roman"/>
                <a:sym typeface="Times New Roman"/>
              </a:rPr>
              <a:t>We are proud of our history, and we are looking toward future. In the fast changing business world, we tend to prepare ourselves for the upcoming time the best we can. Someone once said - </a:t>
            </a:r>
            <a:r>
              <a:rPr lang="en-GB" b="1" i="1">
                <a:latin typeface="Times New Roman"/>
                <a:ea typeface="Times New Roman"/>
                <a:cs typeface="Times New Roman"/>
                <a:sym typeface="Times New Roman"/>
              </a:rPr>
              <a:t>The best way to predict the future is to make it.</a:t>
            </a:r>
            <a:endParaRPr b="1" i="1">
              <a:latin typeface="Times New Roman"/>
              <a:ea typeface="Times New Roman"/>
              <a:cs typeface="Times New Roman"/>
              <a:sym typeface="Times New Roman"/>
            </a:endParaRPr>
          </a:p>
        </p:txBody>
      </p:sp>
    </p:spTree>
  </p:cSld>
  <p:clrMapOvr>
    <a:masterClrMapping/>
  </p:clrMapOvr>
  <p:transition spd="slow" advTm="7000">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240"/>
        <p:cNvGrpSpPr/>
        <p:nvPr/>
      </p:nvGrpSpPr>
      <p:grpSpPr>
        <a:xfrm>
          <a:off x="0" y="0"/>
          <a:ext cx="0" cy="0"/>
          <a:chOff x="0" y="0"/>
          <a:chExt cx="0" cy="0"/>
        </a:xfrm>
      </p:grpSpPr>
      <p:sp>
        <p:nvSpPr>
          <p:cNvPr id="241" name="Google Shape;241;p41"/>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b="1" i="1">
                <a:latin typeface="Times New Roman"/>
                <a:ea typeface="Times New Roman"/>
                <a:cs typeface="Times New Roman"/>
                <a:sym typeface="Times New Roman"/>
              </a:rPr>
              <a:t>Није крај …  It’s not the end ...</a:t>
            </a:r>
            <a:endParaRPr b="1" i="1">
              <a:latin typeface="Times New Roman"/>
              <a:ea typeface="Times New Roman"/>
              <a:cs typeface="Times New Roman"/>
              <a:sym typeface="Times New Roman"/>
            </a:endParaRPr>
          </a:p>
        </p:txBody>
      </p:sp>
      <p:sp>
        <p:nvSpPr>
          <p:cNvPr id="242" name="Google Shape;242;p41"/>
          <p:cNvSpPr txBox="1">
            <a:spLocks noGrp="1"/>
          </p:cNvSpPr>
          <p:nvPr>
            <p:ph type="body" idx="1"/>
          </p:nvPr>
        </p:nvSpPr>
        <p:spPr>
          <a:xfrm>
            <a:off x="311700" y="1152475"/>
            <a:ext cx="8520600" cy="3560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latin typeface="Times New Roman"/>
              <a:ea typeface="Times New Roman"/>
              <a:cs typeface="Times New Roman"/>
              <a:sym typeface="Times New Roman"/>
            </a:endParaRPr>
          </a:p>
          <a:p>
            <a:pPr marL="0" lvl="0" indent="0" algn="ctr" rtl="0">
              <a:lnSpc>
                <a:spcPct val="100000"/>
              </a:lnSpc>
              <a:spcBef>
                <a:spcPts val="1600"/>
              </a:spcBef>
              <a:spcAft>
                <a:spcPts val="0"/>
              </a:spcAft>
              <a:buNone/>
            </a:pPr>
            <a:r>
              <a:rPr lang="en-GB">
                <a:latin typeface="Times New Roman"/>
                <a:ea typeface="Times New Roman"/>
                <a:cs typeface="Times New Roman"/>
                <a:sym typeface="Times New Roman"/>
              </a:rPr>
              <a:t>Презентацију урадило III -5, школске 2019/2020.године (за време пандемије)</a:t>
            </a:r>
            <a:endParaRPr>
              <a:latin typeface="Times New Roman"/>
              <a:ea typeface="Times New Roman"/>
              <a:cs typeface="Times New Roman"/>
              <a:sym typeface="Times New Roman"/>
            </a:endParaRPr>
          </a:p>
          <a:p>
            <a:pPr marL="0" lvl="0" indent="0" algn="ctr" rtl="0">
              <a:lnSpc>
                <a:spcPct val="100000"/>
              </a:lnSpc>
              <a:spcBef>
                <a:spcPts val="1600"/>
              </a:spcBef>
              <a:spcAft>
                <a:spcPts val="0"/>
              </a:spcAft>
              <a:buNone/>
            </a:pPr>
            <a:r>
              <a:rPr lang="en-GB">
                <a:latin typeface="Times New Roman"/>
                <a:ea typeface="Times New Roman"/>
                <a:cs typeface="Times New Roman"/>
                <a:sym typeface="Times New Roman"/>
              </a:rPr>
              <a:t>Ментор: Иван </a:t>
            </a:r>
            <a:r>
              <a:rPr lang="en-GB" smtClean="0">
                <a:latin typeface="Times New Roman"/>
                <a:ea typeface="Times New Roman"/>
                <a:cs typeface="Times New Roman"/>
                <a:sym typeface="Times New Roman"/>
              </a:rPr>
              <a:t>Станковић, </a:t>
            </a:r>
            <a:r>
              <a:rPr lang="en-GB">
                <a:latin typeface="Times New Roman"/>
                <a:ea typeface="Times New Roman"/>
                <a:cs typeface="Times New Roman"/>
                <a:sym typeface="Times New Roman"/>
              </a:rPr>
              <a:t>професор енглеског језика и књижевности</a:t>
            </a:r>
            <a:endParaRPr>
              <a:latin typeface="Times New Roman"/>
              <a:ea typeface="Times New Roman"/>
              <a:cs typeface="Times New Roman"/>
              <a:sym typeface="Times New Roman"/>
            </a:endParaRPr>
          </a:p>
          <a:p>
            <a:pPr marL="0" lvl="0" indent="0" algn="ctr" rtl="0">
              <a:lnSpc>
                <a:spcPct val="100000"/>
              </a:lnSpc>
              <a:spcBef>
                <a:spcPts val="1600"/>
              </a:spcBef>
              <a:spcAft>
                <a:spcPts val="0"/>
              </a:spcAft>
              <a:buNone/>
            </a:pPr>
            <a:endParaRPr>
              <a:latin typeface="Times New Roman"/>
              <a:ea typeface="Times New Roman"/>
              <a:cs typeface="Times New Roman"/>
              <a:sym typeface="Times New Roman"/>
            </a:endParaRPr>
          </a:p>
          <a:p>
            <a:pPr marL="0" lvl="0" indent="0" algn="ctr" rtl="0">
              <a:lnSpc>
                <a:spcPct val="100000"/>
              </a:lnSpc>
              <a:spcBef>
                <a:spcPts val="1600"/>
              </a:spcBef>
              <a:spcAft>
                <a:spcPts val="0"/>
              </a:spcAft>
              <a:buNone/>
            </a:pPr>
            <a:r>
              <a:rPr lang="en-GB">
                <a:latin typeface="Times New Roman"/>
                <a:ea typeface="Times New Roman"/>
                <a:cs typeface="Times New Roman"/>
                <a:sym typeface="Times New Roman"/>
              </a:rPr>
              <a:t>Presentation was made by the class III-5, the school year 2019/2020 (during the Corona pandemic)</a:t>
            </a:r>
            <a:endParaRPr>
              <a:latin typeface="Times New Roman"/>
              <a:ea typeface="Times New Roman"/>
              <a:cs typeface="Times New Roman"/>
              <a:sym typeface="Times New Roman"/>
            </a:endParaRPr>
          </a:p>
          <a:p>
            <a:pPr marL="0" lvl="0" indent="0" algn="ctr" rtl="0">
              <a:lnSpc>
                <a:spcPct val="100000"/>
              </a:lnSpc>
              <a:spcBef>
                <a:spcPts val="1600"/>
              </a:spcBef>
              <a:spcAft>
                <a:spcPts val="0"/>
              </a:spcAft>
              <a:buNone/>
            </a:pPr>
            <a:r>
              <a:rPr lang="en-GB">
                <a:latin typeface="Times New Roman"/>
                <a:ea typeface="Times New Roman"/>
                <a:cs typeface="Times New Roman"/>
                <a:sym typeface="Times New Roman"/>
              </a:rPr>
              <a:t>Mentor: Ivan Stankovic, English teacher</a:t>
            </a:r>
            <a:endParaRPr>
              <a:latin typeface="Times New Roman"/>
              <a:ea typeface="Times New Roman"/>
              <a:cs typeface="Times New Roman"/>
              <a:sym typeface="Times New Roman"/>
            </a:endParaRPr>
          </a:p>
          <a:p>
            <a:pPr marL="0" lvl="0" indent="0" algn="ctr" rtl="0">
              <a:lnSpc>
                <a:spcPct val="100000"/>
              </a:lnSpc>
              <a:spcBef>
                <a:spcPts val="1600"/>
              </a:spcBef>
              <a:spcAft>
                <a:spcPts val="1600"/>
              </a:spcAft>
              <a:buNone/>
            </a:pPr>
            <a:r>
              <a:rPr lang="en-GB" b="1" i="1">
                <a:latin typeface="Times New Roman"/>
                <a:ea typeface="Times New Roman"/>
                <a:cs typeface="Times New Roman"/>
                <a:sym typeface="Times New Roman"/>
              </a:rPr>
              <a:t>Наставиће се … Тo be continued ...</a:t>
            </a:r>
            <a:endParaRPr b="1" i="1">
              <a:latin typeface="Times New Roman"/>
              <a:ea typeface="Times New Roman"/>
              <a:cs typeface="Times New Roman"/>
              <a:sym typeface="Times New Roman"/>
            </a:endParaRPr>
          </a:p>
        </p:txBody>
      </p:sp>
    </p:spTree>
  </p:cSld>
  <p:clrMapOvr>
    <a:masterClrMapping/>
  </p:clrMapOvr>
  <p:transition spd="slow" advTm="10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255825"/>
            <a:ext cx="8520600" cy="55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a:latin typeface="Times New Roman"/>
                <a:ea typeface="Times New Roman"/>
                <a:cs typeface="Times New Roman"/>
                <a:sym typeface="Times New Roman"/>
              </a:rPr>
              <a:t>Соларова молба - Solar’s Appeal</a:t>
            </a:r>
            <a:endParaRPr>
              <a:latin typeface="Times New Roman"/>
              <a:ea typeface="Times New Roman"/>
              <a:cs typeface="Times New Roman"/>
              <a:sym typeface="Times New Roman"/>
            </a:endParaRPr>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1" name="Google Shape;71;p15"/>
          <p:cNvPicPr preferRelativeResize="0"/>
          <p:nvPr/>
        </p:nvPicPr>
        <p:blipFill>
          <a:blip r:embed="rId3">
            <a:alphaModFix/>
          </a:blip>
          <a:stretch>
            <a:fillRect/>
          </a:stretch>
        </p:blipFill>
        <p:spPr>
          <a:xfrm>
            <a:off x="1743675" y="1152475"/>
            <a:ext cx="5472100" cy="3416401"/>
          </a:xfrm>
          <a:prstGeom prst="rect">
            <a:avLst/>
          </a:prstGeom>
          <a:noFill/>
          <a:ln>
            <a:noFill/>
          </a:ln>
        </p:spPr>
      </p:pic>
    </p:spTree>
  </p:cSld>
  <p:clrMapOvr>
    <a:masterClrMapping/>
  </p:clrMapOvr>
  <p:transition spd="slow"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just" rtl="0">
              <a:spcBef>
                <a:spcPts val="1600"/>
              </a:spcBef>
              <a:spcAft>
                <a:spcPts val="0"/>
              </a:spcAft>
              <a:buNone/>
            </a:pPr>
            <a:r>
              <a:rPr lang="en-GB" sz="1900">
                <a:latin typeface="Times New Roman"/>
                <a:ea typeface="Times New Roman"/>
                <a:cs typeface="Times New Roman"/>
                <a:sym typeface="Times New Roman"/>
              </a:rPr>
              <a:t>Континуитет трговачког образовања настављен је на темељима Соларовог рада. Схвативши потребу за савременим образовањем трговачке струке, Министарство 1844/45. године оснива Пословно-трговинско училиште. Школа има три разреда и четири учитеља. Школа је овако радила до 1858. године.</a:t>
            </a:r>
            <a:endParaRPr sz="1900">
              <a:latin typeface="Times New Roman"/>
              <a:ea typeface="Times New Roman"/>
              <a:cs typeface="Times New Roman"/>
              <a:sym typeface="Times New Roman"/>
            </a:endParaRPr>
          </a:p>
          <a:p>
            <a:pPr marL="0" lvl="0" indent="0" algn="just" rtl="0">
              <a:spcBef>
                <a:spcPts val="1600"/>
              </a:spcBef>
              <a:spcAft>
                <a:spcPts val="1600"/>
              </a:spcAft>
              <a:buNone/>
            </a:pPr>
            <a:r>
              <a:rPr lang="en-GB" sz="1900">
                <a:latin typeface="Times New Roman"/>
                <a:ea typeface="Times New Roman"/>
                <a:cs typeface="Times New Roman"/>
                <a:sym typeface="Times New Roman"/>
              </a:rPr>
              <a:t>The continuity of trade education was continued on the basis of Solar’s work. When the need for the modern trade education was understood, the Ministry of Education founded Business - Trade School in 1844/45. The school had three classes and four teachers. The school worked like this until 1858.</a:t>
            </a:r>
            <a:endParaRPr sz="1900">
              <a:latin typeface="Times New Roman"/>
              <a:ea typeface="Times New Roman"/>
              <a:cs typeface="Times New Roman"/>
              <a:sym typeface="Times New Roman"/>
            </a:endParaRPr>
          </a:p>
        </p:txBody>
      </p:sp>
      <p:sp>
        <p:nvSpPr>
          <p:cNvPr id="78" name="Google Shape;78;p16"/>
          <p:cNvSpPr/>
          <p:nvPr/>
        </p:nvSpPr>
        <p:spPr>
          <a:xfrm>
            <a:off x="311700" y="215450"/>
            <a:ext cx="8375100" cy="1400400"/>
          </a:xfrm>
          <a:prstGeom prst="wave">
            <a:avLst>
              <a:gd name="adj1" fmla="val 12500"/>
              <a:gd name="adj2" fmla="val 803"/>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GB" sz="2400" b="1">
                <a:latin typeface="Times New Roman"/>
                <a:ea typeface="Times New Roman"/>
                <a:cs typeface="Times New Roman"/>
                <a:sym typeface="Times New Roman"/>
              </a:rPr>
              <a:t>Кратка историја Школе - Short Timeline of the School</a:t>
            </a:r>
            <a:endParaRPr sz="2400" b="1">
              <a:latin typeface="Times New Roman"/>
              <a:ea typeface="Times New Roman"/>
              <a:cs typeface="Times New Roman"/>
              <a:sym typeface="Times New Roman"/>
            </a:endParaRPr>
          </a:p>
        </p:txBody>
      </p:sp>
    </p:spTree>
  </p:cSld>
  <p:clrMapOvr>
    <a:masterClrMapping/>
  </p:clrMapOvr>
  <p:transition spd="slow" advTm="700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Кратка историја школе - Short Timeline of the School</a:t>
            </a:r>
            <a:endParaRPr sz="2600">
              <a:latin typeface="Times New Roman"/>
              <a:ea typeface="Times New Roman"/>
              <a:cs typeface="Times New Roman"/>
              <a:sym typeface="Times New Roman"/>
            </a:endParaRPr>
          </a:p>
        </p:txBody>
      </p:sp>
      <p:sp>
        <p:nvSpPr>
          <p:cNvPr id="84" name="Google Shape;84;p17"/>
          <p:cNvSpPr txBox="1">
            <a:spLocks noGrp="1"/>
          </p:cNvSpPr>
          <p:nvPr>
            <p:ph type="body" idx="1"/>
          </p:nvPr>
        </p:nvSpPr>
        <p:spPr>
          <a:xfrm>
            <a:off x="311700" y="1152475"/>
            <a:ext cx="8520600" cy="3492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GB" sz="1900">
                <a:latin typeface="Times New Roman"/>
                <a:ea typeface="Times New Roman"/>
                <a:cs typeface="Times New Roman"/>
                <a:sym typeface="Times New Roman"/>
              </a:rPr>
              <a:t>Од 1858. године, управник Школе је Јован Гавриловић, који је после путовања по иностранству (Италија, Аустрија, Немачка) предложио амбициозан програм по ком Школа у будућности треба да ради. Школа је модернизована према његовом предлогу, а он остаје управник до 1853. </a:t>
            </a:r>
            <a:endParaRPr sz="1900">
              <a:latin typeface="Times New Roman"/>
              <a:ea typeface="Times New Roman"/>
              <a:cs typeface="Times New Roman"/>
              <a:sym typeface="Times New Roman"/>
            </a:endParaRPr>
          </a:p>
          <a:p>
            <a:pPr marL="0" lvl="0" indent="0" algn="just" rtl="0">
              <a:spcBef>
                <a:spcPts val="1600"/>
              </a:spcBef>
              <a:spcAft>
                <a:spcPts val="0"/>
              </a:spcAft>
              <a:buNone/>
            </a:pPr>
            <a:endParaRPr sz="1900">
              <a:latin typeface="Times New Roman"/>
              <a:ea typeface="Times New Roman"/>
              <a:cs typeface="Times New Roman"/>
              <a:sym typeface="Times New Roman"/>
            </a:endParaRPr>
          </a:p>
          <a:p>
            <a:pPr marL="0" lvl="0" indent="0" algn="just" rtl="0">
              <a:spcBef>
                <a:spcPts val="1600"/>
              </a:spcBef>
              <a:spcAft>
                <a:spcPts val="1600"/>
              </a:spcAft>
              <a:buNone/>
            </a:pPr>
            <a:r>
              <a:rPr lang="en-GB" sz="1900">
                <a:latin typeface="Times New Roman"/>
                <a:ea typeface="Times New Roman"/>
                <a:cs typeface="Times New Roman"/>
                <a:sym typeface="Times New Roman"/>
              </a:rPr>
              <a:t>Since 1858, school’s headmaster had been Jovan Gavrilovic, who proposed very ambitious plan after traveling abroad (Italy, Austria, Germany). The school should follow the plan in the future. The School was modernized according to his proposal and he remained at the post of a headmaster until 1853. </a:t>
            </a:r>
            <a:endParaRPr sz="1900">
              <a:latin typeface="Times New Roman"/>
              <a:ea typeface="Times New Roman"/>
              <a:cs typeface="Times New Roman"/>
              <a:sym typeface="Times New Roman"/>
            </a:endParaRPr>
          </a:p>
        </p:txBody>
      </p:sp>
      <p:sp>
        <p:nvSpPr>
          <p:cNvPr id="85" name="Google Shape;85;p17"/>
          <p:cNvSpPr txBox="1"/>
          <p:nvPr/>
        </p:nvSpPr>
        <p:spPr>
          <a:xfrm>
            <a:off x="899100" y="-306075"/>
            <a:ext cx="55095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ransition spd="slow" advTm="7000">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GB" sz="3000">
                <a:latin typeface="Times New Roman"/>
                <a:ea typeface="Times New Roman"/>
                <a:cs typeface="Times New Roman"/>
                <a:sym typeface="Times New Roman"/>
              </a:rPr>
              <a:t>Јован Стерија Поповић    и    Јован Гавриловић</a:t>
            </a:r>
            <a:endParaRPr sz="3000">
              <a:latin typeface="Times New Roman"/>
              <a:ea typeface="Times New Roman"/>
              <a:cs typeface="Times New Roman"/>
              <a:sym typeface="Times New Roman"/>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2" name="Google Shape;92;p18"/>
          <p:cNvPicPr preferRelativeResize="0"/>
          <p:nvPr/>
        </p:nvPicPr>
        <p:blipFill>
          <a:blip r:embed="rId3">
            <a:alphaModFix/>
          </a:blip>
          <a:stretch>
            <a:fillRect/>
          </a:stretch>
        </p:blipFill>
        <p:spPr>
          <a:xfrm>
            <a:off x="404350" y="1152475"/>
            <a:ext cx="2804525" cy="3416400"/>
          </a:xfrm>
          <a:prstGeom prst="rect">
            <a:avLst/>
          </a:prstGeom>
          <a:noFill/>
          <a:ln>
            <a:noFill/>
          </a:ln>
        </p:spPr>
      </p:pic>
      <p:pic>
        <p:nvPicPr>
          <p:cNvPr id="93" name="Google Shape;93;p18"/>
          <p:cNvPicPr preferRelativeResize="0"/>
          <p:nvPr/>
        </p:nvPicPr>
        <p:blipFill>
          <a:blip r:embed="rId4">
            <a:alphaModFix/>
          </a:blip>
          <a:stretch>
            <a:fillRect/>
          </a:stretch>
        </p:blipFill>
        <p:spPr>
          <a:xfrm>
            <a:off x="5108750" y="1178625"/>
            <a:ext cx="3093050" cy="3364100"/>
          </a:xfrm>
          <a:prstGeom prst="rect">
            <a:avLst/>
          </a:prstGeom>
          <a:noFill/>
          <a:ln>
            <a:noFill/>
          </a:ln>
        </p:spPr>
      </p:pic>
    </p:spTree>
  </p:cSld>
  <p:clrMapOvr>
    <a:masterClrMapping/>
  </p:clrMapOvr>
  <p:transition spd="slow" advClick="0" advTm="5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Кратка историја школе </a:t>
            </a:r>
            <a:endParaRPr sz="2600">
              <a:latin typeface="Times New Roman"/>
              <a:ea typeface="Times New Roman"/>
              <a:cs typeface="Times New Roman"/>
              <a:sym typeface="Times New Roman"/>
            </a:endParaRPr>
          </a:p>
        </p:txBody>
      </p:sp>
      <p:sp>
        <p:nvSpPr>
          <p:cNvPr id="99" name="Google Shape;99;p19"/>
          <p:cNvSpPr txBox="1">
            <a:spLocks noGrp="1"/>
          </p:cNvSpPr>
          <p:nvPr>
            <p:ph type="body" idx="1"/>
          </p:nvPr>
        </p:nvSpPr>
        <p:spPr>
          <a:xfrm>
            <a:off x="311700" y="1152475"/>
            <a:ext cx="8520600" cy="36948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GB" sz="2000">
                <a:latin typeface="Times New Roman"/>
                <a:ea typeface="Times New Roman"/>
                <a:cs typeface="Times New Roman"/>
                <a:sym typeface="Times New Roman"/>
              </a:rPr>
              <a:t>Указом кнеза Александра Карађорђевића је 1858. установљена нова Трговачка школа јер дотадашња „не одговара довољно свом задатку и показала се потреба преустроити је ... Циљ школе је да се младићи обуче у пословима трговине”, школа траје три године, а до оснивања гимназије трајаће четири године. За првог директора ове школе постављен је је Филип Силвестер Нигрис, који је до тада био професор на Трговачкој академији у Бечу. Међутим, Нигрис је због непознавања српског језика смењен после две године, а на његово место је постављен Милан Миловук, најстарији професор у школи и школа са њим на челу веома брзо постиже запажене резултате.</a:t>
            </a:r>
            <a:endParaRPr sz="2000">
              <a:latin typeface="Times New Roman"/>
              <a:ea typeface="Times New Roman"/>
              <a:cs typeface="Times New Roman"/>
              <a:sym typeface="Times New Roman"/>
            </a:endParaRPr>
          </a:p>
        </p:txBody>
      </p:sp>
      <p:sp>
        <p:nvSpPr>
          <p:cNvPr id="100" name="Google Shape;100;p19"/>
          <p:cNvSpPr txBox="1"/>
          <p:nvPr/>
        </p:nvSpPr>
        <p:spPr>
          <a:xfrm>
            <a:off x="899100" y="-306075"/>
            <a:ext cx="55095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ransition spd="slow" advTm="7000">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600">
                <a:latin typeface="Times New Roman"/>
                <a:ea typeface="Times New Roman"/>
                <a:cs typeface="Times New Roman"/>
                <a:sym typeface="Times New Roman"/>
              </a:rPr>
              <a:t>Short Timeline of the School</a:t>
            </a:r>
            <a:endParaRPr sz="2600">
              <a:latin typeface="Times New Roman"/>
              <a:ea typeface="Times New Roman"/>
              <a:cs typeface="Times New Roman"/>
              <a:sym typeface="Times New Roman"/>
            </a:endParaRPr>
          </a:p>
        </p:txBody>
      </p:sp>
      <p:sp>
        <p:nvSpPr>
          <p:cNvPr id="106" name="Google Shape;10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a:p>
          <a:p>
            <a:pPr marL="0" lvl="0" indent="0" algn="just" rtl="0">
              <a:spcBef>
                <a:spcPts val="1600"/>
              </a:spcBef>
              <a:spcAft>
                <a:spcPts val="1600"/>
              </a:spcAft>
              <a:buNone/>
            </a:pPr>
            <a:r>
              <a:rPr lang="en-GB">
                <a:latin typeface="Times New Roman"/>
                <a:ea typeface="Times New Roman"/>
                <a:cs typeface="Times New Roman"/>
                <a:sym typeface="Times New Roman"/>
              </a:rPr>
              <a:t>In 1858, by the act of Prince Aleksandar Karadjordjevic, new Trade School was established, because the existing one “doesn’t correspond enough to its task and there was the need to reorganize it ... The goal of the school is to train young men in the business of trade”. The school lasts for three years, and it will last four years until the forming of grammar schools. Philip Silvester Nigris, who was by then the professor at the Trade Academy in Vienna, was appointed the first principal. However, Nigris was dismissed after two years because of his ignorance of Serbian language, and Milan Milovuk, the oldest teacher at school, was appointed principal. The school very quickly achieved significant results.</a:t>
            </a:r>
            <a:endParaRPr>
              <a:latin typeface="Times New Roman"/>
              <a:ea typeface="Times New Roman"/>
              <a:cs typeface="Times New Roman"/>
              <a:sym typeface="Times New Roman"/>
            </a:endParaRPr>
          </a:p>
        </p:txBody>
      </p:sp>
      <p:sp>
        <p:nvSpPr>
          <p:cNvPr id="107" name="Google Shape;107;p20"/>
          <p:cNvSpPr txBox="1"/>
          <p:nvPr/>
        </p:nvSpPr>
        <p:spPr>
          <a:xfrm>
            <a:off x="899100" y="-306075"/>
            <a:ext cx="5509500" cy="64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transition spd="slow" advTm="7000">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GB" sz="1800">
                <a:latin typeface="Times New Roman"/>
                <a:ea typeface="Times New Roman"/>
                <a:cs typeface="Times New Roman"/>
                <a:sym typeface="Times New Roman"/>
              </a:rPr>
              <a:t>Први трговачки уџбеник и ђачка књижица - The first trade coursebook and report card</a:t>
            </a:r>
            <a:endParaRPr sz="1800">
              <a:latin typeface="Times New Roman"/>
              <a:ea typeface="Times New Roman"/>
              <a:cs typeface="Times New Roman"/>
              <a:sym typeface="Times New Roman"/>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114" name="Google Shape;114;p21"/>
          <p:cNvSpPr txBox="1"/>
          <p:nvPr/>
        </p:nvSpPr>
        <p:spPr>
          <a:xfrm>
            <a:off x="389650" y="1191250"/>
            <a:ext cx="2883600" cy="336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15" name="Google Shape;115;p21"/>
          <p:cNvPicPr preferRelativeResize="0"/>
          <p:nvPr/>
        </p:nvPicPr>
        <p:blipFill>
          <a:blip r:embed="rId3">
            <a:alphaModFix/>
          </a:blip>
          <a:stretch>
            <a:fillRect/>
          </a:stretch>
        </p:blipFill>
        <p:spPr>
          <a:xfrm>
            <a:off x="311700" y="1164100"/>
            <a:ext cx="3139577" cy="3416401"/>
          </a:xfrm>
          <a:prstGeom prst="rect">
            <a:avLst/>
          </a:prstGeom>
          <a:noFill/>
          <a:ln>
            <a:noFill/>
          </a:ln>
        </p:spPr>
      </p:pic>
      <p:pic>
        <p:nvPicPr>
          <p:cNvPr id="116" name="Google Shape;116;p21"/>
          <p:cNvPicPr preferRelativeResize="0"/>
          <p:nvPr/>
        </p:nvPicPr>
        <p:blipFill>
          <a:blip r:embed="rId4">
            <a:alphaModFix/>
          </a:blip>
          <a:stretch>
            <a:fillRect/>
          </a:stretch>
        </p:blipFill>
        <p:spPr>
          <a:xfrm>
            <a:off x="4085850" y="1164100"/>
            <a:ext cx="4746452" cy="3416401"/>
          </a:xfrm>
          <a:prstGeom prst="rect">
            <a:avLst/>
          </a:prstGeom>
          <a:noFill/>
          <a:ln>
            <a:noFill/>
          </a:ln>
        </p:spPr>
      </p:pic>
    </p:spTree>
  </p:cSld>
  <p:clrMapOvr>
    <a:masterClrMapping/>
  </p:clrMapOvr>
  <p:transition spd="slow" advTm="5000">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TotalTime>
  <Words>2759</Words>
  <Application>Microsoft Office PowerPoint</Application>
  <PresentationFormat>On-screen Show (16:9)</PresentationFormat>
  <Paragraphs>85</Paragraphs>
  <Slides>29</Slides>
  <Notes>29</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Simple Light</vt:lpstr>
      <vt:lpstr>Trade school, Belgrade </vt:lpstr>
      <vt:lpstr>Како је све почело - How It All Started</vt:lpstr>
      <vt:lpstr>Соларова молба - Solar’s Appeal</vt:lpstr>
      <vt:lpstr>PowerPoint Presentation</vt:lpstr>
      <vt:lpstr>Кратка историја школе - Short Timeline of the School</vt:lpstr>
      <vt:lpstr>Јован Стерија Поповић    и    Јован Гавриловић</vt:lpstr>
      <vt:lpstr>Кратка историја школе </vt:lpstr>
      <vt:lpstr>Short Timeline of the School</vt:lpstr>
      <vt:lpstr>Први трговачки уџбеник и ђачка књижица - The first trade coursebook and report card</vt:lpstr>
      <vt:lpstr>Кратка историја школе - Short Timeline of the School</vt:lpstr>
      <vt:lpstr>Кратка историја школе - Short Timeline of the School</vt:lpstr>
      <vt:lpstr>Кратка историја школе - Short Timeline of the School </vt:lpstr>
      <vt:lpstr>Кратка историја школе - Short Timeline of the School </vt:lpstr>
      <vt:lpstr>Кратка историја школе - Short Timeline of the School </vt:lpstr>
      <vt:lpstr>Кратка историја школе - Short Timeline of the School </vt:lpstr>
      <vt:lpstr>Кратка историја школе </vt:lpstr>
      <vt:lpstr>Short Timeline of the School </vt:lpstr>
      <vt:lpstr>Школски одбор Београдске трговачке омладине 1931. године </vt:lpstr>
      <vt:lpstr>Кратка историја школе - Short Timeline of the School  У прегледу Данашње стање школе је написано следеће: ,,Школском одбору Београдске трговачке омладине најважније је да види сопствену зграду Београдске трговачке омладине у којој ће бити смештена школа”. Јубилеј БТО је несумњиво утицао да госпођа Јевгенија Кики, удовица трговца Николе Кикија, 1931, напише тестамент којим БТО-у завештава плац на углу Хиландарске и Цетињске, и огромну новчану суму, са једном жељом - да се на том месту сагради наменска зграда, тј. Дом трговачке омладине.   In the review Today’s Situation there’s the following text: “The most important thing to the School board of Belgrade Mercantile Youth is to see its own building in which the school will be located. The jubilee of Belgrade Mercantile Youth undoubtedely influenced Mrs Jevgenija Kiki, the widow of a merchant Nikola Kiki, to bequeath a lot at the corner of Cetinjska and Hilandarska streets, and a huge sum of money, with just one wish - that there a purpose-built mansion should be built, i.e. the Home of Belgrade Mercantile Youth.</vt:lpstr>
      <vt:lpstr>Eвгенија Кики и њена задужбина у Хиландарској 1</vt:lpstr>
      <vt:lpstr>Eвгенија Кики и њена задужбина у Хиландарској 1</vt:lpstr>
      <vt:lpstr>Палата Кики 1939. године - The Kiki Palace in 1939</vt:lpstr>
      <vt:lpstr>Евгенија и Никола Кики</vt:lpstr>
      <vt:lpstr>Остале задужбине породице Кики - The other Kiki foundations</vt:lpstr>
      <vt:lpstr>Прва економска школа - The First School of Economy</vt:lpstr>
      <vt:lpstr>Угао Краља Петра и Кнез Михаилове The corner of Kralj Petar and Knez Mihailo streets</vt:lpstr>
      <vt:lpstr>Прошлост и садашњост - The Past and the Present</vt:lpstr>
      <vt:lpstr>Историја се наставља …  The history continues ...</vt:lpstr>
      <vt:lpstr>Није крај …  It’s not 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school, Belgrade </dc:title>
  <dc:creator>Ivan</dc:creator>
  <cp:lastModifiedBy>trgovac</cp:lastModifiedBy>
  <cp:revision>28</cp:revision>
  <dcterms:modified xsi:type="dcterms:W3CDTF">2020-07-03T09:12:44Z</dcterms:modified>
</cp:coreProperties>
</file>